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4"/>
  </p:notesMasterIdLst>
  <p:handoutMasterIdLst>
    <p:handoutMasterId r:id="rId5"/>
  </p:handoutMasterIdLst>
  <p:sldIdLst>
    <p:sldId id="326" r:id="rId2"/>
    <p:sldId id="335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28607E"/>
    <a:srgbClr val="C7D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80292" autoAdjust="0"/>
  </p:normalViewPr>
  <p:slideViewPr>
    <p:cSldViewPr snapToGrid="0" showGuides="1">
      <p:cViewPr varScale="1">
        <p:scale>
          <a:sx n="56" d="100"/>
          <a:sy n="56" d="100"/>
        </p:scale>
        <p:origin x="63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74BD3DF-CE6C-1CBE-A4CC-97EA5A268C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5EC8D63-5521-5EEB-CA1D-8D3677E6CB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299B0-5CEE-4687-BF4C-95A28CFF805C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C549094-7443-ABD0-8D15-5FDD567B86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DB85D46-1C6B-B2CC-A830-4373B46568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05F5A-8D3B-4E18-9D49-C486ABAA02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6986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B711F-BB5E-4F8A-B156-0693A17A5B5F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0CB3-5D35-4228-B766-F7964E27F8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3385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Per år i fem år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0CB3-5D35-4228-B766-F7964E27F88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122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A) Förstasida med bild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95A6188-2FA2-4639-7232-C301DBE2ED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lIns="180000" tIns="180000"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801EB36-8C60-6DBE-30BC-7FE80714AE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DD1006DF-AD9A-D2DD-62A5-7F84ABF24A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5511" y="4356100"/>
            <a:ext cx="5111751" cy="1638301"/>
          </a:xfrm>
          <a:prstGeom prst="rect">
            <a:avLst/>
          </a:prstGeom>
          <a:solidFill>
            <a:schemeClr val="accent2"/>
          </a:solidFill>
        </p:spPr>
        <p:txBody>
          <a:bodyPr lIns="342000" bIns="720000"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Titelrubrik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37C1889E-41ED-85F9-5E3A-B63F8045DA4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76338" y="5327650"/>
            <a:ext cx="4572000" cy="488950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eller ingress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DE620702-2487-9A7B-D7F7-FDBA181D1F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334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) Textsida kvadratisk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2">
            <a:extLst>
              <a:ext uri="{FF2B5EF4-FFF2-40B4-BE49-F238E27FC236}">
                <a16:creationId xmlns:a16="http://schemas.microsoft.com/office/drawing/2014/main" id="{5068C937-52B2-9BB2-3D69-EFB0342AF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557D487A-4BE9-F3AD-1D95-3E1D7317C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400" y="2401200"/>
            <a:ext cx="5214938" cy="360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bild 8">
            <a:extLst>
              <a:ext uri="{FF2B5EF4-FFF2-40B4-BE49-F238E27FC236}">
                <a16:creationId xmlns:a16="http://schemas.microsoft.com/office/drawing/2014/main" id="{0990C7AA-D659-023E-B6CB-F89977E5701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46800" y="879475"/>
            <a:ext cx="5110163" cy="5114925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81A542C3-D2BE-DDA0-B3C8-A1C855CB7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E44BCD8-294C-4E50-893A-B1144AF3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C25E07AA-3536-A0F7-2748-EDF355DC4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3BCE0562-D3CD-BB9E-F95E-3B095958A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E3C6FBDE-0264-96F2-DF62-8D95F5D5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latshållare för rubrik 1">
            <a:extLst>
              <a:ext uri="{FF2B5EF4-FFF2-40B4-BE49-F238E27FC236}">
                <a16:creationId xmlns:a16="http://schemas.microsoft.com/office/drawing/2014/main" id="{643979E6-3AA4-48EF-D504-200AA87F7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5214145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CF95B8F-FAE6-2916-F841-850DBA6ACC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8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E) Textsida fle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bildnummer 2">
            <a:extLst>
              <a:ext uri="{FF2B5EF4-FFF2-40B4-BE49-F238E27FC236}">
                <a16:creationId xmlns:a16="http://schemas.microsoft.com/office/drawing/2014/main" id="{523B2816-8E32-B626-5196-0E13ED6CA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66618821-B3C5-2FB7-AE01-6EAE6FDC6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401" y="2401200"/>
            <a:ext cx="6951174" cy="360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7" name="Platshållare för bild 8">
            <a:extLst>
              <a:ext uri="{FF2B5EF4-FFF2-40B4-BE49-F238E27FC236}">
                <a16:creationId xmlns:a16="http://schemas.microsoft.com/office/drawing/2014/main" id="{00B7AC97-1141-1CF6-9F64-A438F6CC694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81938" y="876300"/>
            <a:ext cx="3375025" cy="337978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8" name="Platshållare för bild 10">
            <a:extLst>
              <a:ext uri="{FF2B5EF4-FFF2-40B4-BE49-F238E27FC236}">
                <a16:creationId xmlns:a16="http://schemas.microsoft.com/office/drawing/2014/main" id="{FC91629B-8D8C-2C03-C62E-6826A8C6ED0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78763" y="4357848"/>
            <a:ext cx="1636712" cy="163655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9" name="Platshållare för bild 10">
            <a:extLst>
              <a:ext uri="{FF2B5EF4-FFF2-40B4-BE49-F238E27FC236}">
                <a16:creationId xmlns:a16="http://schemas.microsoft.com/office/drawing/2014/main" id="{BC2DE450-D1BB-55D8-C416-0ADD86B01D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18663" y="4356100"/>
            <a:ext cx="1638300" cy="1636551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B9B5FC99-71BC-9404-4270-7B97B8A50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FFB25C67-7FCA-6CD7-CACD-C3703D3A8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346875E-4CBF-9DFC-5008-9B4DC1D30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56B47073-1E56-5C9B-B081-150F3E675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5CFD8009-0F8D-476F-0906-96B3AC4C1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Platshållare för rubrik 1">
            <a:extLst>
              <a:ext uri="{FF2B5EF4-FFF2-40B4-BE49-F238E27FC236}">
                <a16:creationId xmlns:a16="http://schemas.microsoft.com/office/drawing/2014/main" id="{87978DA0-E794-AA9E-A4E0-0D721D3A9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6951174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689BBA9-88E7-F4D8-416E-89A9973DC5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225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) Textsida stående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2">
            <a:extLst>
              <a:ext uri="{FF2B5EF4-FFF2-40B4-BE49-F238E27FC236}">
                <a16:creationId xmlns:a16="http://schemas.microsoft.com/office/drawing/2014/main" id="{90F65177-E06B-6912-96D9-BE9D899CB4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B934BE1-AC23-E86B-B02D-D7554B331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400" y="2401200"/>
            <a:ext cx="6954838" cy="3600000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bild 8">
            <a:extLst>
              <a:ext uri="{FF2B5EF4-FFF2-40B4-BE49-F238E27FC236}">
                <a16:creationId xmlns:a16="http://schemas.microsoft.com/office/drawing/2014/main" id="{D0F7FAEE-FE1D-6706-7E04-4EB201DD247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81938" y="1"/>
            <a:ext cx="4310062" cy="59944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0D7B76FD-BD64-0418-5F0A-92DB86F52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29ACCAEA-ECBB-35D9-AE23-678E719BC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F210B69F-1848-D56F-B31F-0C6CFB5B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8DD7B725-EBE7-B0A1-01BF-EA0A40507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F583F4-1D13-BA05-F3AD-A4C912F76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latshållare för rubrik 1">
            <a:extLst>
              <a:ext uri="{FF2B5EF4-FFF2-40B4-BE49-F238E27FC236}">
                <a16:creationId xmlns:a16="http://schemas.microsoft.com/office/drawing/2014/main" id="{7094A23F-CD40-E3C0-605C-389E60F2E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6954045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5EB31FF-317E-09B3-B574-5227355D46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74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) Textsida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08BFB0-7A1D-7A7D-E561-150A1DC8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7B749AF-087C-6CA1-CBAE-A3501B46B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nummer 2">
            <a:extLst>
              <a:ext uri="{FF2B5EF4-FFF2-40B4-BE49-F238E27FC236}">
                <a16:creationId xmlns:a16="http://schemas.microsoft.com/office/drawing/2014/main" id="{9D238293-041E-B9C8-9BF8-9DC59C5D7E88}"/>
              </a:ext>
            </a:extLst>
          </p:cNvPr>
          <p:cNvSpPr txBox="1">
            <a:spLocks/>
          </p:cNvSpPr>
          <p:nvPr userDrawn="1"/>
        </p:nvSpPr>
        <p:spPr>
          <a:xfrm>
            <a:off x="106326" y="6370526"/>
            <a:ext cx="5015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398CFD5-AF59-BCE5-8D82-61CC34D1F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D21C32A-6A32-6071-DB32-365903C1C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BFA4C05-96A6-FE56-717A-71C129A87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CE4DAE0-01B8-D9D6-6B9A-354943125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33C55894-DDB1-B5BF-B7A5-F548B3B5C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innehåll 15">
            <a:extLst>
              <a:ext uri="{FF2B5EF4-FFF2-40B4-BE49-F238E27FC236}">
                <a16:creationId xmlns:a16="http://schemas.microsoft.com/office/drawing/2014/main" id="{661DB213-6B49-EBF0-C31A-08FCCC18DB5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24400" y="2401200"/>
            <a:ext cx="52092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innehåll 15">
            <a:extLst>
              <a:ext uri="{FF2B5EF4-FFF2-40B4-BE49-F238E27FC236}">
                <a16:creationId xmlns:a16="http://schemas.microsoft.com/office/drawing/2014/main" id="{2038F490-D2A1-A006-3A6D-7D8BF8DC8F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58402" y="2401200"/>
            <a:ext cx="5209200" cy="360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2518181-34DF-64AD-3AB6-ED4AD45ABE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075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) Tom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872BFD7D-7BC8-B497-6968-85387E6550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1AEBDD8-C297-3AEF-F9C9-47FF39A28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510B31-362F-599C-6536-30DF4E63D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359DCA7-6B4D-27BD-2982-689CAEFFA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F01D1EA9-8E0D-4822-1DB1-85599A522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6D2CF08-71E8-9BA1-50F5-5CF46D8E0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B7CF38D2-1123-9B1D-5F12-E2FBFDC208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85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Anpassad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7EB374B-3712-BB0E-21D2-B3841A853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5512" y="879475"/>
            <a:ext cx="5109865" cy="33747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lIns="342000" bIns="1620000" anchor="b"/>
          <a:lstStyle>
            <a:lvl1pPr algn="l">
              <a:defRPr sz="8000">
                <a:solidFill>
                  <a:sysClr val="windowText" lastClr="000000"/>
                </a:solidFill>
              </a:defRPr>
            </a:lvl1pPr>
          </a:lstStyle>
          <a:p>
            <a:r>
              <a:rPr lang="sv-SE" dirty="0"/>
              <a:t>Tack</a:t>
            </a: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78D80272-C01B-C0B6-F335-A522281F71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76338" y="2725839"/>
            <a:ext cx="4572000" cy="1122744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Kontakta mig vid frågor</a:t>
            </a:r>
          </a:p>
          <a:p>
            <a:r>
              <a:rPr lang="sv-SE" dirty="0"/>
              <a:t>E-post:</a:t>
            </a:r>
          </a:p>
          <a:p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725674C-3850-3C2A-FF2F-BA3D860E3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2338" y="2618088"/>
            <a:ext cx="1634825" cy="16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B5D036B-0983-CD73-24E6-18BCEAD2F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4124" y="2618088"/>
            <a:ext cx="1638001" cy="163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 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0F74E0F-EE9D-22A3-84D7-E6E172D2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25911" y="877027"/>
            <a:ext cx="1640577" cy="33796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5D30B52-D452-54B7-8347-023641E3D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4125" y="877027"/>
            <a:ext cx="1638000" cy="16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D492395-B45A-1177-8A49-AD770F656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4356100"/>
            <a:ext cx="1638000" cy="1638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CDB4DBA-7F66-934D-87C1-829C1C4BF1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2338" y="4356101"/>
            <a:ext cx="1634825" cy="16394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50078F54-E675-978B-2906-04ED6984A4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636" y="4662370"/>
            <a:ext cx="2078804" cy="987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3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) Förstasida/avsnittssida/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3B7B3035-5EFB-79DA-DDF0-768D2175D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788D69E6-E438-139B-02FC-366FB765FD3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38863" y="876301"/>
            <a:ext cx="5127137" cy="5116237"/>
          </a:xfrm>
          <a:solidFill>
            <a:schemeClr val="bg1">
              <a:lumMod val="85000"/>
            </a:schemeClr>
          </a:solidFill>
        </p:spPr>
        <p:txBody>
          <a:bodyPr lIns="180000" tIns="180000"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0E4FF108-949D-C5F7-CEE0-EFA2FA766D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695" y="876301"/>
            <a:ext cx="5115568" cy="33797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lIns="342000" tIns="234000" bIns="1440000" anchor="t" anchorCtr="0">
            <a:no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Titelrubrik i två rader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4F9ECDAD-C1E0-4A63-C6E3-08D85A1638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2843213"/>
            <a:ext cx="4471988" cy="10779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57175" indent="0">
              <a:buNone/>
              <a:defRPr/>
            </a:lvl2pPr>
            <a:lvl3pPr marL="490538" indent="0">
              <a:buNone/>
              <a:defRPr/>
            </a:lvl3pPr>
            <a:lvl4pPr marL="695325" indent="0">
              <a:buNone/>
              <a:defRPr/>
            </a:lvl4pPr>
            <a:lvl5pPr marL="893763" indent="0">
              <a:buNone/>
              <a:defRPr/>
            </a:lvl5pPr>
          </a:lstStyle>
          <a:p>
            <a:r>
              <a:rPr lang="sv-SE" dirty="0"/>
              <a:t>Underrubrik eller ingress som är lite längre än enkelrad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3D56087-EAB4-278E-1187-2BA3A293E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2638" y="4354538"/>
            <a:ext cx="1638000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EF72D08-15B6-ED09-66BA-4E7BC6AEC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60650" y="4354538"/>
            <a:ext cx="1638000" cy="163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AA1A840-97A6-D285-0CBA-A07D9F66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4354538"/>
            <a:ext cx="1638000" cy="163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D9322339-324C-36FE-A03C-A4AC715B38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547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) Första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85B322A-01E2-AA3E-F105-B3F95AB938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414102E3-9EDF-94E0-CA82-7DAE4536BEE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3925" y="879475"/>
            <a:ext cx="5113338" cy="33747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88000" tIns="144000" rIns="108000" bIns="0" anchor="t" anchorCtr="0">
            <a:noAutofit/>
          </a:bodyPr>
          <a:lstStyle>
            <a:lvl1pPr algn="l">
              <a:defRPr sz="60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r>
              <a:rPr lang="sv-SE" dirty="0"/>
              <a:t>Titelrubrik</a:t>
            </a:r>
            <a:br>
              <a:rPr lang="sv-SE" dirty="0"/>
            </a:br>
            <a:r>
              <a:rPr lang="sv-SE" dirty="0"/>
              <a:t>i två rader</a:t>
            </a: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6CC00185-21DD-7747-4EC9-57045812F2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76338" y="2951545"/>
            <a:ext cx="4572000" cy="1122744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eller ingress som är lite längre än enkelrad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92CBD9A-D843-3AA8-F899-C13475E42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3925" y="4354539"/>
            <a:ext cx="1636714" cy="163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EBB49F5-DD2D-909E-E011-0FC01624B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62237" y="4354539"/>
            <a:ext cx="1636714" cy="163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9C84F5-EC95-6756-BFCB-F0C201597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2138" y="4356400"/>
            <a:ext cx="1636714" cy="163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9363E2C-9184-31ED-A7C2-7CDAD3C6F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3624" y="4354539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4CA4710-44C9-4FD7-DCA8-C2CF341C5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6699" y="4356400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ECD3587-A5C6-CBC6-23BA-2DDF4CE20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3624" y="2616227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0185499C-B910-2928-6DC8-48684040A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6699" y="2618088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3847607-77FA-21E4-FA8E-0686ED479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3624" y="874739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8DCABA2-A5C6-125D-B469-A080365AF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6699" y="876600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8E2DBA1-9960-B90D-172C-2A29484B7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29774" y="2618088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A85E6B91-4318-5098-4768-EB9339E179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29774" y="876600"/>
            <a:ext cx="1636714" cy="163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165F50C4-BFB9-7118-8818-0499163EF8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952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D) Förstasida fler logoty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779172D-3D41-0133-9CCA-4C19234055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072BCCB6-DC4C-5868-E22D-FEDDED2A27D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38863" y="879475"/>
            <a:ext cx="5127625" cy="5114925"/>
          </a:xfrm>
          <a:solidFill>
            <a:schemeClr val="bg1">
              <a:lumMod val="85000"/>
            </a:schemeClr>
          </a:solidFill>
        </p:spPr>
        <p:txBody>
          <a:bodyPr lIns="180000" tIns="180000"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6480A7CD-BA0D-C27D-5ECF-4909DE3ADD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695" y="879475"/>
            <a:ext cx="5116512" cy="3376613"/>
          </a:xfrm>
          <a:prstGeom prst="rect">
            <a:avLst/>
          </a:prstGeom>
          <a:solidFill>
            <a:schemeClr val="accent4"/>
          </a:solidFill>
        </p:spPr>
        <p:txBody>
          <a:bodyPr wrap="square" lIns="342000" tIns="234000" bIns="1440000" anchor="t" anchorCtr="0">
            <a:no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Förstasida fler logos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F6D064FC-D54E-ACC3-0065-194D87190C3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2843213"/>
            <a:ext cx="4471988" cy="10779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57175" indent="0">
              <a:buNone/>
              <a:defRPr/>
            </a:lvl2pPr>
            <a:lvl3pPr marL="490538" indent="0">
              <a:buNone/>
              <a:defRPr/>
            </a:lvl3pPr>
            <a:lvl4pPr marL="695325" indent="0">
              <a:buNone/>
              <a:defRPr/>
            </a:lvl4pPr>
            <a:lvl5pPr marL="893763" indent="0">
              <a:buNone/>
              <a:defRPr/>
            </a:lvl5pPr>
          </a:lstStyle>
          <a:p>
            <a:r>
              <a:rPr lang="sv-SE" dirty="0"/>
              <a:t>Underrubrik eller ingress som är lite längre än enkelrad</a:t>
            </a:r>
          </a:p>
        </p:txBody>
      </p:sp>
      <p:sp>
        <p:nvSpPr>
          <p:cNvPr id="8" name="Platshållare för bild 9">
            <a:extLst>
              <a:ext uri="{FF2B5EF4-FFF2-40B4-BE49-F238E27FC236}">
                <a16:creationId xmlns:a16="http://schemas.microsoft.com/office/drawing/2014/main" id="{2C325F66-BF37-DA2F-84C2-4B52829330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1693" y="4356100"/>
            <a:ext cx="1638000" cy="16383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12">
            <a:extLst>
              <a:ext uri="{FF2B5EF4-FFF2-40B4-BE49-F238E27FC236}">
                <a16:creationId xmlns:a16="http://schemas.microsoft.com/office/drawing/2014/main" id="{D355D34E-1D8C-6845-E069-12E9CB3359D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60649" y="4356100"/>
            <a:ext cx="1638301" cy="16383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bild 15">
            <a:extLst>
              <a:ext uri="{FF2B5EF4-FFF2-40B4-BE49-F238E27FC236}">
                <a16:creationId xmlns:a16="http://schemas.microsoft.com/office/drawing/2014/main" id="{0D131055-5B88-78BC-7DCF-290D0EAF552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98962" y="4356100"/>
            <a:ext cx="1638000" cy="16383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6DEFA500-55AF-BF18-4AFA-0E799D3772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1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E) Förstasida fler länsstyr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29A6F4-B3A1-44F6-18E7-532523021A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5C6E9D93-8344-C7C6-84CA-B635DE481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41093" y="879475"/>
            <a:ext cx="5125395" cy="5114925"/>
          </a:xfrm>
          <a:solidFill>
            <a:schemeClr val="bg1">
              <a:lumMod val="85000"/>
            </a:schemeClr>
          </a:solidFill>
        </p:spPr>
        <p:txBody>
          <a:bodyPr lIns="180000" tIns="180000"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93CC17BD-BA14-C2DB-2B6A-311D5623E6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695" y="879475"/>
            <a:ext cx="5115568" cy="3379788"/>
          </a:xfrm>
          <a:prstGeom prst="rect">
            <a:avLst/>
          </a:prstGeom>
          <a:solidFill>
            <a:schemeClr val="accent4"/>
          </a:solidFill>
        </p:spPr>
        <p:txBody>
          <a:bodyPr wrap="square" lIns="342000" tIns="234000" bIns="1440000" anchor="t" anchorCtr="0">
            <a:noAutofit/>
          </a:bodyPr>
          <a:lstStyle>
            <a:lvl1pPr algn="l">
              <a:defRPr sz="5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Förstasida</a:t>
            </a:r>
            <a:br>
              <a:rPr lang="sv-SE" dirty="0"/>
            </a:br>
            <a:r>
              <a:rPr lang="sv-SE" dirty="0"/>
              <a:t>fler LST i text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85A8AACD-ED4A-60A2-C91F-CF634B0AFD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2843213"/>
            <a:ext cx="4471988" cy="10779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57175" indent="0">
              <a:buNone/>
              <a:defRPr/>
            </a:lvl2pPr>
            <a:lvl3pPr marL="490538" indent="0">
              <a:buNone/>
              <a:defRPr/>
            </a:lvl3pPr>
            <a:lvl4pPr marL="695325" indent="0">
              <a:buNone/>
              <a:defRPr/>
            </a:lvl4pPr>
            <a:lvl5pPr marL="893763" indent="0">
              <a:buNone/>
              <a:defRPr/>
            </a:lvl5pPr>
          </a:lstStyle>
          <a:p>
            <a:r>
              <a:rPr lang="sv-SE" dirty="0"/>
              <a:t>Underrubrik eller ingress som är lite längre än enkelrad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7F5A29D0-6025-E0D3-E9BE-6EC5759093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106" y="4517464"/>
            <a:ext cx="4325938" cy="968375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CA69E4C1-9A49-B5F1-5F27-9473F4DE02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509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F) Förstasida utan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A84727C-8430-CE2A-B1EC-F24A2B1590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C4C4C4D4-BF89-3B6D-7A31-46C0933E6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695" y="876301"/>
            <a:ext cx="5115568" cy="33797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342000" bIns="1476000"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Förstasida utan bild</a:t>
            </a: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2B19AF2F-B380-CE3F-679B-B0A543BC11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95295" y="2820229"/>
            <a:ext cx="4572000" cy="1122744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eller ingress som är lite längre än enkelrad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46F4D81-BA55-BE4F-7C88-1A3130F76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2338" y="877244"/>
            <a:ext cx="1638000" cy="163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CF78762-953E-8D40-4F52-553C27E6E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2338" y="2618089"/>
            <a:ext cx="1638000" cy="163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9FCC78B-53AD-AF61-E139-DAA576CDB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877244"/>
            <a:ext cx="1638000" cy="16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B75872D2-24CE-EBB9-651F-3D56FBC630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18663" y="4356100"/>
            <a:ext cx="1638300" cy="1638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573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) Textsida underrubrik/ingr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2">
            <a:extLst>
              <a:ext uri="{FF2B5EF4-FFF2-40B4-BE49-F238E27FC236}">
                <a16:creationId xmlns:a16="http://schemas.microsoft.com/office/drawing/2014/main" id="{3589D8F0-9CB1-B61F-54A0-B918BFA8EB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text 13">
            <a:extLst>
              <a:ext uri="{FF2B5EF4-FFF2-40B4-BE49-F238E27FC236}">
                <a16:creationId xmlns:a16="http://schemas.microsoft.com/office/drawing/2014/main" id="{CE7AC4F6-7FED-8FD0-2AC8-B4DC6A6C13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4892" y="1761884"/>
            <a:ext cx="10537200" cy="404230"/>
          </a:xfrm>
        </p:spPr>
        <p:txBody>
          <a:bodyPr/>
          <a:lstStyle>
            <a:lvl1pPr marL="0" indent="0">
              <a:buNone/>
              <a:defRPr sz="2200"/>
            </a:lvl1pPr>
          </a:lstStyle>
          <a:p>
            <a:pPr lvl="0"/>
            <a:r>
              <a:rPr lang="sv-SE" dirty="0"/>
              <a:t>Underrubrik eller ingress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C3AA1D3B-B049-EE57-284F-85528049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399" y="2401200"/>
            <a:ext cx="10537200" cy="360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C2719CE2-D9F7-CA1A-7139-FC8DB5B9D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903770D-B458-B450-F23D-63E6A3EA0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AA9BB266-A235-8F90-0EBC-22F41A3CA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EAFE1544-97E9-2958-759B-5A707567E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16A6BDD2-746D-61A3-87F2-346E59717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latshållare för rubrik 1">
            <a:extLst>
              <a:ext uri="{FF2B5EF4-FFF2-40B4-BE49-F238E27FC236}">
                <a16:creationId xmlns:a16="http://schemas.microsoft.com/office/drawing/2014/main" id="{37513542-D801-7B01-8813-8D448AF98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7" y="876301"/>
            <a:ext cx="10537200" cy="6504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398DA91-172B-5CF3-920E-47C2B8AB97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21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) 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2">
            <a:extLst>
              <a:ext uri="{FF2B5EF4-FFF2-40B4-BE49-F238E27FC236}">
                <a16:creationId xmlns:a16="http://schemas.microsoft.com/office/drawing/2014/main" id="{70869E41-CDEE-3DB9-32BF-510EA17CBF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8D064D4-CAE9-9662-F856-DEC651A6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400" y="2401200"/>
            <a:ext cx="10440000" cy="360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3D29898E-F54A-FA7A-CA43-1CB7A21D5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D78945D-658B-0AAA-FC54-0370AB3E6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F6D25E3-6F9E-41BF-AEFD-1C19EA1513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7AC47C67-AC2F-476B-86BF-676298EDF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1382C4EB-A603-95C4-D6A7-C5FB5F403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latshållare för rubrik 1">
            <a:extLst>
              <a:ext uri="{FF2B5EF4-FFF2-40B4-BE49-F238E27FC236}">
                <a16:creationId xmlns:a16="http://schemas.microsoft.com/office/drawing/2014/main" id="{1A966598-FDAA-5FD2-8D8A-507B26800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10440000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BA6CB2CB-1B26-9839-FA6A-B71929C825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1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) Textsida ståe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2">
            <a:extLst>
              <a:ext uri="{FF2B5EF4-FFF2-40B4-BE49-F238E27FC236}">
                <a16:creationId xmlns:a16="http://schemas.microsoft.com/office/drawing/2014/main" id="{3A0DB6FC-5DAD-45C2-67A3-7A65DCCF8A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6326" y="6370526"/>
            <a:ext cx="501502" cy="365125"/>
          </a:xfrm>
        </p:spPr>
        <p:txBody>
          <a:bodyPr/>
          <a:lstStyle/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3FA7A77-9852-872D-2E21-1C1F410E5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400" y="2401200"/>
            <a:ext cx="6954837" cy="3600000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bild 8">
            <a:extLst>
              <a:ext uri="{FF2B5EF4-FFF2-40B4-BE49-F238E27FC236}">
                <a16:creationId xmlns:a16="http://schemas.microsoft.com/office/drawing/2014/main" id="{D1DAFDDD-933A-3DE6-38D7-52A4720876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81938" y="879475"/>
            <a:ext cx="3375025" cy="5114925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656EF47-088E-AFA6-5DBB-CC029426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8577" y="6100594"/>
            <a:ext cx="3370373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7A1151E8-A498-C4DD-D60A-1CA9CA6A2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00594"/>
            <a:ext cx="821978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FF27ECA-A490-43F2-CA4B-100033B8F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0550" y="6100593"/>
            <a:ext cx="1636714" cy="7574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8EE1A7DD-EB84-E5CA-794A-9A39D90D3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8862" y="6100594"/>
            <a:ext cx="1641475" cy="7574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B4D63589-5D60-4590-ACE3-E79EBCE21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1938" y="6100593"/>
            <a:ext cx="3381485" cy="7574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Platshållare för rubrik 1">
            <a:extLst>
              <a:ext uri="{FF2B5EF4-FFF2-40B4-BE49-F238E27FC236}">
                <a16:creationId xmlns:a16="http://schemas.microsoft.com/office/drawing/2014/main" id="{6FC914CC-642F-4E08-AE57-B0567B96D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6954045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90A3D57-72A5-8934-D731-EF0FD4F122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146" y="6183346"/>
            <a:ext cx="1242958" cy="59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7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EE3293A-95BE-F3F0-6AC8-81005949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8" y="876300"/>
            <a:ext cx="10538620" cy="14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EB0856-1C7B-0C67-5671-DAEE50A39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118" y="2401200"/>
            <a:ext cx="10538620" cy="36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61D6C64-A145-26AB-A8BE-6E3680F90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26" y="6370526"/>
            <a:ext cx="5015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998DE93-7944-4E79-AD72-DA1F1D1A6E7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842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10" r:id="rId8"/>
    <p:sldLayoutId id="2147483707" r:id="rId9"/>
    <p:sldLayoutId id="2147483708" r:id="rId10"/>
    <p:sldLayoutId id="2147483709" r:id="rId11"/>
    <p:sldLayoutId id="2147483711" r:id="rId12"/>
    <p:sldLayoutId id="2147483715" r:id="rId13"/>
    <p:sldLayoutId id="2147483712" r:id="rId14"/>
    <p:sldLayoutId id="214748371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3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04788" algn="l" defTabSz="914400" rtl="0" eaLnBrk="1" latinLnBrk="0" hangingPunct="1">
        <a:lnSpc>
          <a:spcPct val="120000"/>
        </a:lnSpc>
        <a:spcBef>
          <a:spcPts val="3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7863" indent="-187325" algn="l" defTabSz="914400" rtl="0" eaLnBrk="1" latinLnBrk="0" hangingPunct="1">
        <a:lnSpc>
          <a:spcPct val="120000"/>
        </a:lnSpc>
        <a:spcBef>
          <a:spcPts val="3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76300" indent="-180975" algn="l" defTabSz="914400" rtl="0" eaLnBrk="1" latinLnBrk="0" hangingPunct="1">
        <a:lnSpc>
          <a:spcPct val="120000"/>
        </a:lnSpc>
        <a:spcBef>
          <a:spcPts val="3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55688" indent="-161925" algn="l" defTabSz="914400" rtl="0" eaLnBrk="1" latinLnBrk="0" hangingPunct="1">
        <a:lnSpc>
          <a:spcPct val="12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">
          <p15:clr>
            <a:srgbClr val="A4A3A4"/>
          </p15:clr>
        </p15:guide>
        <p15:guide id="2" orient="horz" pos="552">
          <p15:clr>
            <a:srgbClr val="A4A3A4"/>
          </p15:clr>
        </p15:guide>
        <p15:guide id="3" orient="horz" pos="1584">
          <p15:clr>
            <a:srgbClr val="A4A3A4"/>
          </p15:clr>
        </p15:guide>
        <p15:guide id="4" orient="horz" pos="1648">
          <p15:clr>
            <a:srgbClr val="A4A3A4"/>
          </p15:clr>
        </p15:guide>
        <p15:guide id="5" orient="horz" pos="2681">
          <p15:clr>
            <a:srgbClr val="A4A3A4"/>
          </p15:clr>
        </p15:guide>
        <p15:guide id="6" orient="horz" pos="2744">
          <p15:clr>
            <a:srgbClr val="A4A3A4"/>
          </p15:clr>
        </p15:guide>
        <p15:guide id="7" orient="horz" pos="3776">
          <p15:clr>
            <a:srgbClr val="A4A3A4"/>
          </p15:clr>
        </p15:guide>
        <p15:guide id="8" orient="horz" pos="3841">
          <p15:clr>
            <a:srgbClr val="A4A3A4"/>
          </p15:clr>
        </p15:guide>
        <p15:guide id="10" pos="582">
          <p15:clr>
            <a:srgbClr val="A4A3A4"/>
          </p15:clr>
        </p15:guide>
        <p15:guide id="11" pos="1613">
          <p15:clr>
            <a:srgbClr val="A4A3A4"/>
          </p15:clr>
        </p15:guide>
        <p15:guide id="12" pos="1676">
          <p15:clr>
            <a:srgbClr val="A4A3A4"/>
          </p15:clr>
        </p15:guide>
        <p15:guide id="13" pos="2708">
          <p15:clr>
            <a:srgbClr val="A4A3A4"/>
          </p15:clr>
        </p15:guide>
        <p15:guide id="14" pos="2772">
          <p15:clr>
            <a:srgbClr val="A4A3A4"/>
          </p15:clr>
        </p15:guide>
        <p15:guide id="15" pos="3803">
          <p15:clr>
            <a:srgbClr val="A4A3A4"/>
          </p15:clr>
        </p15:guide>
        <p15:guide id="16" pos="3867">
          <p15:clr>
            <a:srgbClr val="A4A3A4"/>
          </p15:clr>
        </p15:guide>
        <p15:guide id="17" pos="4899" userDrawn="1">
          <p15:clr>
            <a:srgbClr val="A4A3A4"/>
          </p15:clr>
        </p15:guide>
        <p15:guide id="18" pos="4963" userDrawn="1">
          <p15:clr>
            <a:srgbClr val="A4A3A4"/>
          </p15:clr>
        </p15:guide>
        <p15:guide id="19" pos="5994" userDrawn="1">
          <p15:clr>
            <a:srgbClr val="A4A3A4"/>
          </p15:clr>
        </p15:guide>
        <p15:guide id="20" pos="6059" userDrawn="1">
          <p15:clr>
            <a:srgbClr val="A4A3A4"/>
          </p15:clr>
        </p15:guide>
        <p15:guide id="21" pos="7091" userDrawn="1">
          <p15:clr>
            <a:srgbClr val="A4A3A4"/>
          </p15:clr>
        </p15:guide>
        <p15:guide id="22" pos="7157" userDrawn="1">
          <p15:clr>
            <a:srgbClr val="A4A3A4"/>
          </p15:clr>
        </p15:guide>
        <p15:guide id="23" pos="518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C2C725-3C57-2969-A9DE-9C8AF1D49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DEGREE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913C2B5-0898-E0C2-CD19-AEC8CF413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Kompetenscentrum för djupgeotermisk energiutvinning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C21B27CA-67AF-2FD3-83FF-2FE79A2F75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0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54785-ECC1-C514-E66E-39216CE9E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D7FA1C7E-C2E5-F555-39CF-68DDEA194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17" y="310307"/>
            <a:ext cx="10537200" cy="650496"/>
          </a:xfrm>
        </p:spPr>
        <p:txBody>
          <a:bodyPr/>
          <a:lstStyle/>
          <a:p>
            <a:r>
              <a:rPr lang="en-US" sz="3600" dirty="0" err="1"/>
              <a:t>Medfinansiering</a:t>
            </a:r>
            <a:r>
              <a:rPr lang="en-US" sz="3600" dirty="0"/>
              <a:t> med </a:t>
            </a:r>
            <a:r>
              <a:rPr lang="en-US" sz="3600" dirty="0" err="1"/>
              <a:t>egen</a:t>
            </a:r>
            <a:r>
              <a:rPr lang="en-US" sz="3600" dirty="0"/>
              <a:t> </a:t>
            </a:r>
            <a:r>
              <a:rPr lang="en-US" sz="3600" dirty="0" err="1"/>
              <a:t>tid</a:t>
            </a:r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460730A-4F44-8430-8F52-F3C786D2F0E9}"/>
              </a:ext>
            </a:extLst>
          </p:cNvPr>
          <p:cNvSpPr txBox="1"/>
          <p:nvPr/>
        </p:nvSpPr>
        <p:spPr>
          <a:xfrm>
            <a:off x="823117" y="960803"/>
            <a:ext cx="1026398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1800" b="1" dirty="0">
                <a:effectLst/>
                <a:latin typeface="+mj-lt"/>
                <a:ea typeface="Times New Roman" panose="02020603050405020304" pitchFamily="18" charset="0"/>
              </a:rPr>
              <a:t>Uträkning av timkostnad, exempel:</a:t>
            </a:r>
          </a:p>
          <a:p>
            <a:pPr>
              <a:buNone/>
            </a:pPr>
            <a:endParaRPr lang="sv-SE" b="1" dirty="0"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Månadslön 			50 000 kr</a:t>
            </a:r>
          </a:p>
          <a:p>
            <a:pPr>
              <a:buNone/>
            </a:pP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Lönekostnadspåslag		</a:t>
            </a:r>
            <a:r>
              <a:rPr lang="sv-SE" dirty="0"/>
              <a:t>51,5 % (2026)</a:t>
            </a:r>
          </a:p>
          <a:p>
            <a:pPr>
              <a:buNone/>
            </a:pPr>
            <a:r>
              <a:rPr lang="sv-SE" dirty="0">
                <a:latin typeface="+mj-lt"/>
                <a:ea typeface="Times New Roman" panose="02020603050405020304" pitchFamily="18" charset="0"/>
              </a:rPr>
              <a:t>Indirekta kostnader		45 %</a:t>
            </a:r>
          </a:p>
          <a:p>
            <a:pPr>
              <a:buNone/>
            </a:pPr>
            <a:endParaRPr lang="sv-SE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50 000 x </a:t>
            </a:r>
            <a:r>
              <a:rPr lang="sv-SE" dirty="0"/>
              <a:t>1,515 = 75 750 kr</a:t>
            </a:r>
            <a:br>
              <a:rPr lang="sv-SE" dirty="0"/>
            </a:br>
            <a:r>
              <a:rPr lang="sv-SE" dirty="0"/>
              <a:t>75 750 kr x 0,45 = 34 701 kr</a:t>
            </a:r>
            <a:endParaRPr lang="sv-SE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dirty="0">
                <a:latin typeface="+mj-lt"/>
                <a:ea typeface="Times New Roman" panose="02020603050405020304" pitchFamily="18" charset="0"/>
              </a:rPr>
              <a:t>75 750 kr + 34 701 kr = 110 451 kr</a:t>
            </a:r>
          </a:p>
          <a:p>
            <a:pPr>
              <a:buNone/>
            </a:pPr>
            <a:r>
              <a:rPr lang="sv-SE" dirty="0">
                <a:ea typeface="Times New Roman" panose="02020603050405020304" pitchFamily="18" charset="0"/>
              </a:rPr>
              <a:t>110 451 kr/168 </a:t>
            </a:r>
            <a:r>
              <a:rPr lang="sv-SE" dirty="0" err="1">
                <a:ea typeface="Times New Roman" panose="02020603050405020304" pitchFamily="18" charset="0"/>
              </a:rPr>
              <a:t>tim</a:t>
            </a:r>
            <a:r>
              <a:rPr lang="sv-SE" dirty="0">
                <a:ea typeface="Times New Roman" panose="02020603050405020304" pitchFamily="18" charset="0"/>
              </a:rPr>
              <a:t> = 657 kr /</a:t>
            </a:r>
            <a:r>
              <a:rPr lang="sv-SE" dirty="0" err="1">
                <a:ea typeface="Times New Roman" panose="02020603050405020304" pitchFamily="18" charset="0"/>
              </a:rPr>
              <a:t>tim</a:t>
            </a:r>
            <a:endParaRPr lang="sv-SE" dirty="0">
              <a:ea typeface="Times New Roman" panose="02020603050405020304" pitchFamily="18" charset="0"/>
            </a:endParaRPr>
          </a:p>
          <a:p>
            <a:pPr>
              <a:buNone/>
            </a:pPr>
            <a:endParaRPr lang="sv-SE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dirty="0">
                <a:latin typeface="+mj-lt"/>
                <a:ea typeface="Times New Roman" panose="02020603050405020304" pitchFamily="18" charset="0"/>
              </a:rPr>
              <a:t>50 000 kr i </a:t>
            </a:r>
            <a:r>
              <a:rPr lang="sv-SE" dirty="0" err="1">
                <a:latin typeface="+mj-lt"/>
                <a:ea typeface="Times New Roman" panose="02020603050405020304" pitchFamily="18" charset="0"/>
              </a:rPr>
              <a:t>medfinansering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 = 76 timmar.  Tex delat på 3 personer/</a:t>
            </a:r>
            <a:r>
              <a:rPr lang="sv-SE" dirty="0" err="1">
                <a:latin typeface="+mj-lt"/>
                <a:ea typeface="Times New Roman" panose="02020603050405020304" pitchFamily="18" charset="0"/>
              </a:rPr>
              <a:t>lst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 = ca 25 </a:t>
            </a:r>
            <a:r>
              <a:rPr lang="sv-SE" dirty="0" err="1">
                <a:latin typeface="+mj-lt"/>
                <a:ea typeface="Times New Roman" panose="02020603050405020304" pitchFamily="18" charset="0"/>
              </a:rPr>
              <a:t>tim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 per år.</a:t>
            </a:r>
          </a:p>
          <a:p>
            <a:pPr>
              <a:buNone/>
            </a:pPr>
            <a:endParaRPr lang="sv-SE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b="1" dirty="0">
                <a:latin typeface="+mj-lt"/>
                <a:ea typeface="Times New Roman" panose="02020603050405020304" pitchFamily="18" charset="0"/>
              </a:rPr>
              <a:t>Aktiviteter: </a:t>
            </a:r>
            <a:endParaRPr lang="sv-SE" sz="18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Delta i kunskapsseminarium, Transition </a:t>
            </a:r>
            <a:r>
              <a:rPr lang="sv-SE" sz="1800" dirty="0" err="1">
                <a:effectLst/>
                <a:latin typeface="+mj-lt"/>
                <a:ea typeface="Times New Roman" panose="02020603050405020304" pitchFamily="18" charset="0"/>
              </a:rPr>
              <a:t>labs</a:t>
            </a: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sv-SE" sz="1800" dirty="0" err="1">
                <a:effectLst/>
                <a:latin typeface="+mj-lt"/>
                <a:ea typeface="Times New Roman" panose="02020603050405020304" pitchFamily="18" charset="0"/>
              </a:rPr>
              <a:t>webinarier</a:t>
            </a: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 från kompetenscentrumet (och Dalarna). 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Ta del av rapporter, resultat och utveckling inom området.</a:t>
            </a: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br>
              <a:rPr lang="sv-SE" sz="1800" dirty="0">
                <a:effectLst/>
                <a:latin typeface="+mj-lt"/>
                <a:ea typeface="Times New Roman" panose="02020603050405020304" pitchFamily="18" charset="0"/>
              </a:rPr>
            </a:b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Nätverkande med andra län. 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Kunskapsspridning regionalt (</a:t>
            </a:r>
            <a:r>
              <a:rPr lang="sv-SE" dirty="0" err="1">
                <a:latin typeface="+mj-lt"/>
                <a:ea typeface="Times New Roman" panose="02020603050405020304" pitchFamily="18" charset="0"/>
              </a:rPr>
              <a:t>ev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 egna seminarier/</a:t>
            </a:r>
            <a:r>
              <a:rPr lang="sv-SE" dirty="0" err="1">
                <a:latin typeface="+mj-lt"/>
                <a:ea typeface="Times New Roman" panose="02020603050405020304" pitchFamily="18" charset="0"/>
              </a:rPr>
              <a:t>webinarier</a:t>
            </a:r>
            <a:r>
              <a:rPr lang="sv-SE" dirty="0">
                <a:latin typeface="+mj-lt"/>
                <a:ea typeface="Times New Roman" panose="02020603050405020304" pitchFamily="18" charset="0"/>
              </a:rPr>
              <a:t>).</a:t>
            </a:r>
          </a:p>
          <a:p>
            <a:pPr>
              <a:buNone/>
            </a:pPr>
            <a:r>
              <a:rPr lang="sv-SE" sz="1800" dirty="0">
                <a:effectLst/>
                <a:latin typeface="+mj-lt"/>
                <a:ea typeface="Times New Roman" panose="02020603050405020304" pitchFamily="18" charset="0"/>
              </a:rPr>
              <a:t>Dialog med energibolag om möjliga förstudier.</a:t>
            </a:r>
          </a:p>
        </p:txBody>
      </p:sp>
    </p:spTree>
    <p:extLst>
      <p:ext uri="{BB962C8B-B14F-4D97-AF65-F5344CB8AC3E}">
        <p14:creationId xmlns:p14="http://schemas.microsoft.com/office/powerpoint/2010/main" val="720479740"/>
      </p:ext>
    </p:extLst>
  </p:cSld>
  <p:clrMapOvr>
    <a:masterClrMapping/>
  </p:clrMapOvr>
</p:sld>
</file>

<file path=ppt/theme/theme1.xml><?xml version="1.0" encoding="utf-8"?>
<a:theme xmlns:a="http://schemas.openxmlformats.org/drawingml/2006/main" name="2_Länsstyrelsen 2023 Formell, lugn &amp; naturlig">
  <a:themeElements>
    <a:clrScheme name="Tidlös och robus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3152E"/>
      </a:accent1>
      <a:accent2>
        <a:srgbClr val="013452"/>
      </a:accent2>
      <a:accent3>
        <a:srgbClr val="C2AB61"/>
      </a:accent3>
      <a:accent4>
        <a:srgbClr val="FDF5DE"/>
      </a:accent4>
      <a:accent5>
        <a:srgbClr val="EEEEEE"/>
      </a:accent5>
      <a:accent6>
        <a:srgbClr val="F8F8F7"/>
      </a:accent6>
      <a:hlink>
        <a:srgbClr val="000000"/>
      </a:hlink>
      <a:folHlink>
        <a:srgbClr val="000000"/>
      </a:folHlink>
    </a:clrScheme>
    <a:fontScheme name="Anpassat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B4367AD-018E-4AED-B88C-E40058B5903F}" vid="{C9AE5D9D-D0E3-4A73-9917-B56A113CB22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PPT-mall LST Dalarna Tidlös_Robust</Template>
  <TotalTime>1111</TotalTime>
  <Words>154</Words>
  <Application>Microsoft Office PowerPoint</Application>
  <PresentationFormat>Bredbild</PresentationFormat>
  <Paragraphs>20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Open Sans</vt:lpstr>
      <vt:lpstr>Segoe UI Semibold</vt:lpstr>
      <vt:lpstr>Times New Roman</vt:lpstr>
      <vt:lpstr>2_Länsstyrelsen 2023 Formell, lugn &amp; naturlig</vt:lpstr>
      <vt:lpstr>DEGREE</vt:lpstr>
      <vt:lpstr>Medfinansiering med egen tid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Ragnarsson Marit</dc:creator>
  <cp:lastModifiedBy>Ragnarsson Marit</cp:lastModifiedBy>
  <cp:revision>20</cp:revision>
  <dcterms:created xsi:type="dcterms:W3CDTF">2026-03-03T19:59:44Z</dcterms:created>
  <dcterms:modified xsi:type="dcterms:W3CDTF">2026-03-12T08:42:04Z</dcterms:modified>
</cp:coreProperties>
</file>