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714" r:id="rId3"/>
    <p:sldMasterId id="2147483723" r:id="rId4"/>
  </p:sldMasterIdLst>
  <p:notesMasterIdLst>
    <p:notesMasterId r:id="rId39"/>
  </p:notesMasterIdLst>
  <p:sldIdLst>
    <p:sldId id="256" r:id="rId5"/>
    <p:sldId id="2078558259" r:id="rId6"/>
    <p:sldId id="2078558261" r:id="rId7"/>
    <p:sldId id="2078558307" r:id="rId8"/>
    <p:sldId id="1607" r:id="rId9"/>
    <p:sldId id="2078558260" r:id="rId10"/>
    <p:sldId id="2078558268" r:id="rId11"/>
    <p:sldId id="2078558292" r:id="rId12"/>
    <p:sldId id="2078558278" r:id="rId13"/>
    <p:sldId id="2078558312" r:id="rId14"/>
    <p:sldId id="2078558313" r:id="rId15"/>
    <p:sldId id="2078558311" r:id="rId16"/>
    <p:sldId id="2078558275" r:id="rId17"/>
    <p:sldId id="2078558276" r:id="rId18"/>
    <p:sldId id="2078558269" r:id="rId19"/>
    <p:sldId id="2078558294" r:id="rId20"/>
    <p:sldId id="2078558279" r:id="rId21"/>
    <p:sldId id="2078558280" r:id="rId22"/>
    <p:sldId id="2078558295" r:id="rId23"/>
    <p:sldId id="2078558281" r:id="rId24"/>
    <p:sldId id="2078558293" r:id="rId25"/>
    <p:sldId id="2078558282" r:id="rId26"/>
    <p:sldId id="2078558308" r:id="rId27"/>
    <p:sldId id="2078558309" r:id="rId28"/>
    <p:sldId id="2078558310" r:id="rId29"/>
    <p:sldId id="2078558300" r:id="rId30"/>
    <p:sldId id="2078558302" r:id="rId31"/>
    <p:sldId id="2078558301" r:id="rId32"/>
    <p:sldId id="2078558296" r:id="rId33"/>
    <p:sldId id="2078558297" r:id="rId34"/>
    <p:sldId id="2078558299" r:id="rId35"/>
    <p:sldId id="2078558306" r:id="rId36"/>
    <p:sldId id="2078558290" r:id="rId37"/>
    <p:sldId id="271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E03"/>
    <a:srgbClr val="ED7703"/>
    <a:srgbClr val="FFFFFF"/>
    <a:srgbClr val="F8E2CD"/>
    <a:srgbClr val="EDB781"/>
    <a:srgbClr val="FEF7EE"/>
    <a:srgbClr val="EE7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584F2-F657-4D85-94E3-B599E8A4F4EB}" v="176" dt="2022-05-17T19:00:54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3792" autoAdjust="0"/>
  </p:normalViewPr>
  <p:slideViewPr>
    <p:cSldViewPr snapToGrid="0" snapToObjects="1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30125-001\Desktop\Kommunuppdraget\Dala%20Energi\Kopia%20av%20diagram%20kommun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30125-001\Desktop\Kommunuppdraget\Dala%20Energi\Kopia%20av%20diagram%20kommu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30125-001\Desktop\Kommunuppdraget\Dala%20Energi\Kopia%20av%20diagram%20kommu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30125-001\Desktop\Kommunuppdraget\Dala%20Energi\Kopia%20av%20diagram%20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30125-001\Desktop\Kommunuppdraget\Borl&#228;nge\Kopia%20av%20Timv&#228;rden%20kommunala%20fastigheter%202021-09-01-2022-09-01_summer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30125-001\Desktop\Kommunuppdraget\Hedemora%20energi\Kopia%20av%20Kommunala%20bola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Januari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Leksand!$E$242:$E$265</c:f>
              <c:numCache>
                <c:formatCode>#,##0</c:formatCode>
                <c:ptCount val="24"/>
                <c:pt idx="0">
                  <c:v>438.96199999999999</c:v>
                </c:pt>
                <c:pt idx="1">
                  <c:v>435.37900000000002</c:v>
                </c:pt>
                <c:pt idx="2">
                  <c:v>435.262</c:v>
                </c:pt>
                <c:pt idx="3">
                  <c:v>436.96600000000001</c:v>
                </c:pt>
                <c:pt idx="4">
                  <c:v>448.7</c:v>
                </c:pt>
                <c:pt idx="5">
                  <c:v>517.96100000000001</c:v>
                </c:pt>
                <c:pt idx="6">
                  <c:v>789.64099999999996</c:v>
                </c:pt>
                <c:pt idx="7">
                  <c:v>922.51700000000005</c:v>
                </c:pt>
                <c:pt idx="8">
                  <c:v>1029.925</c:v>
                </c:pt>
                <c:pt idx="9">
                  <c:v>1075.7429999999999</c:v>
                </c:pt>
                <c:pt idx="10">
                  <c:v>1052.6949999999999</c:v>
                </c:pt>
                <c:pt idx="11">
                  <c:v>1047.6110000000001</c:v>
                </c:pt>
                <c:pt idx="12">
                  <c:v>1100.231</c:v>
                </c:pt>
                <c:pt idx="13">
                  <c:v>1041.2249999999999</c:v>
                </c:pt>
                <c:pt idx="14">
                  <c:v>982.22199999999998</c:v>
                </c:pt>
                <c:pt idx="15">
                  <c:v>906.29300000000001</c:v>
                </c:pt>
                <c:pt idx="16">
                  <c:v>795.13400000000001</c:v>
                </c:pt>
                <c:pt idx="17">
                  <c:v>645.173</c:v>
                </c:pt>
                <c:pt idx="18">
                  <c:v>533.024</c:v>
                </c:pt>
                <c:pt idx="19">
                  <c:v>490.738</c:v>
                </c:pt>
                <c:pt idx="20">
                  <c:v>487.49799999999999</c:v>
                </c:pt>
                <c:pt idx="21">
                  <c:v>445.06200000000001</c:v>
                </c:pt>
                <c:pt idx="22">
                  <c:v>425.4</c:v>
                </c:pt>
                <c:pt idx="23">
                  <c:v>412.83199999999999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F-4964-B3FB-8C6731E9E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66864"/>
        <c:axId val="400064240"/>
      </c:barChart>
      <c:catAx>
        <c:axId val="4000668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0064240"/>
        <c:crosses val="autoZero"/>
        <c:auto val="1"/>
        <c:lblAlgn val="ctr"/>
        <c:lblOffset val="100"/>
        <c:noMultiLvlLbl val="0"/>
      </c:catAx>
      <c:valAx>
        <c:axId val="4000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006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Januari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Gagnef!$E$242:$E$265</c:f>
              <c:numCache>
                <c:formatCode>#,##0</c:formatCode>
                <c:ptCount val="24"/>
                <c:pt idx="0">
                  <c:v>588.37099999999998</c:v>
                </c:pt>
                <c:pt idx="1">
                  <c:v>587.90599999999995</c:v>
                </c:pt>
                <c:pt idx="2">
                  <c:v>577.71699999999998</c:v>
                </c:pt>
                <c:pt idx="3">
                  <c:v>588.01499999999999</c:v>
                </c:pt>
                <c:pt idx="4">
                  <c:v>606.88099999999997</c:v>
                </c:pt>
                <c:pt idx="5">
                  <c:v>704.87699999999995</c:v>
                </c:pt>
                <c:pt idx="6">
                  <c:v>917.10799999999995</c:v>
                </c:pt>
                <c:pt idx="7">
                  <c:v>1130.079</c:v>
                </c:pt>
                <c:pt idx="8">
                  <c:v>1196.78</c:v>
                </c:pt>
                <c:pt idx="9">
                  <c:v>1208.24</c:v>
                </c:pt>
                <c:pt idx="10">
                  <c:v>1241.672</c:v>
                </c:pt>
                <c:pt idx="11">
                  <c:v>1269.384</c:v>
                </c:pt>
                <c:pt idx="12">
                  <c:v>1184.3889999999999</c:v>
                </c:pt>
                <c:pt idx="13">
                  <c:v>1131.298</c:v>
                </c:pt>
                <c:pt idx="14">
                  <c:v>1103.29</c:v>
                </c:pt>
                <c:pt idx="15">
                  <c:v>1055.25</c:v>
                </c:pt>
                <c:pt idx="16">
                  <c:v>936.80600000000004</c:v>
                </c:pt>
                <c:pt idx="17">
                  <c:v>800.54200000000003</c:v>
                </c:pt>
                <c:pt idx="18">
                  <c:v>714.52300000000002</c:v>
                </c:pt>
                <c:pt idx="19">
                  <c:v>684.303</c:v>
                </c:pt>
                <c:pt idx="20">
                  <c:v>668.947</c:v>
                </c:pt>
                <c:pt idx="21">
                  <c:v>623.63</c:v>
                </c:pt>
                <c:pt idx="22">
                  <c:v>563.17100000000005</c:v>
                </c:pt>
                <c:pt idx="23">
                  <c:v>548.29899999999998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6-47C2-8FD9-8AA0E9338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314360"/>
        <c:axId val="758312392"/>
      </c:barChart>
      <c:catAx>
        <c:axId val="758314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8312392"/>
        <c:crosses val="autoZero"/>
        <c:auto val="1"/>
        <c:lblAlgn val="ctr"/>
        <c:lblOffset val="100"/>
        <c:noMultiLvlLbl val="0"/>
      </c:catAx>
      <c:valAx>
        <c:axId val="75831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831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Februari</a:t>
            </a:r>
          </a:p>
        </c:rich>
      </c:tx>
      <c:layout>
        <c:manualLayout>
          <c:xMode val="edge"/>
          <c:yMode val="edge"/>
          <c:x val="0.4226944444444445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Rättvik!$E$1082:$E$1105</c:f>
              <c:numCache>
                <c:formatCode>#,##0</c:formatCode>
                <c:ptCount val="24"/>
                <c:pt idx="0">
                  <c:v>88.325000000000003</c:v>
                </c:pt>
                <c:pt idx="1">
                  <c:v>91.77</c:v>
                </c:pt>
                <c:pt idx="2">
                  <c:v>92.963999999999999</c:v>
                </c:pt>
                <c:pt idx="3">
                  <c:v>93.998999999999995</c:v>
                </c:pt>
                <c:pt idx="4">
                  <c:v>96.454999999999998</c:v>
                </c:pt>
                <c:pt idx="5">
                  <c:v>100.149</c:v>
                </c:pt>
                <c:pt idx="6">
                  <c:v>109.696</c:v>
                </c:pt>
                <c:pt idx="7">
                  <c:v>108.56699999999999</c:v>
                </c:pt>
                <c:pt idx="8">
                  <c:v>102.125</c:v>
                </c:pt>
                <c:pt idx="9">
                  <c:v>108.872</c:v>
                </c:pt>
                <c:pt idx="10">
                  <c:v>96.004999999999995</c:v>
                </c:pt>
                <c:pt idx="11">
                  <c:v>99.762</c:v>
                </c:pt>
                <c:pt idx="12">
                  <c:v>98.209000000000003</c:v>
                </c:pt>
                <c:pt idx="13">
                  <c:v>100.515</c:v>
                </c:pt>
                <c:pt idx="14">
                  <c:v>105.70099999999999</c:v>
                </c:pt>
                <c:pt idx="15">
                  <c:v>107.152</c:v>
                </c:pt>
                <c:pt idx="16">
                  <c:v>102.054</c:v>
                </c:pt>
                <c:pt idx="17">
                  <c:v>112.718</c:v>
                </c:pt>
                <c:pt idx="18">
                  <c:v>113.598</c:v>
                </c:pt>
                <c:pt idx="19">
                  <c:v>111.919</c:v>
                </c:pt>
                <c:pt idx="20">
                  <c:v>114.002</c:v>
                </c:pt>
                <c:pt idx="21">
                  <c:v>117.11</c:v>
                </c:pt>
                <c:pt idx="22">
                  <c:v>114.324</c:v>
                </c:pt>
                <c:pt idx="23">
                  <c:v>114.586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7-4EA3-9A96-FC3EDD286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939472"/>
        <c:axId val="911938816"/>
      </c:barChart>
      <c:catAx>
        <c:axId val="911939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1938816"/>
        <c:crosses val="autoZero"/>
        <c:auto val="1"/>
        <c:lblAlgn val="ctr"/>
        <c:lblOffset val="100"/>
        <c:noMultiLvlLbl val="0"/>
      </c:catAx>
      <c:valAx>
        <c:axId val="9119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193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Januari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Säter!$E$242:$E$265</c:f>
              <c:numCache>
                <c:formatCode>#,##0</c:formatCode>
                <c:ptCount val="24"/>
                <c:pt idx="0">
                  <c:v>705.77300000000002</c:v>
                </c:pt>
                <c:pt idx="1">
                  <c:v>668.02099999999996</c:v>
                </c:pt>
                <c:pt idx="2">
                  <c:v>668.55899999999997</c:v>
                </c:pt>
                <c:pt idx="3">
                  <c:v>681.04</c:v>
                </c:pt>
                <c:pt idx="4">
                  <c:v>680.101</c:v>
                </c:pt>
                <c:pt idx="5">
                  <c:v>737.01300000000003</c:v>
                </c:pt>
                <c:pt idx="6">
                  <c:v>967.37599999999998</c:v>
                </c:pt>
                <c:pt idx="7">
                  <c:v>1139.5840000000001</c:v>
                </c:pt>
                <c:pt idx="8">
                  <c:v>1162.4929999999999</c:v>
                </c:pt>
                <c:pt idx="9">
                  <c:v>1222.248</c:v>
                </c:pt>
                <c:pt idx="10">
                  <c:v>1227.568</c:v>
                </c:pt>
                <c:pt idx="11">
                  <c:v>1207.4970000000001</c:v>
                </c:pt>
                <c:pt idx="12">
                  <c:v>1150.02</c:v>
                </c:pt>
                <c:pt idx="13">
                  <c:v>1105.701</c:v>
                </c:pt>
                <c:pt idx="14">
                  <c:v>1067.1590000000001</c:v>
                </c:pt>
                <c:pt idx="15">
                  <c:v>973.27499999999998</c:v>
                </c:pt>
                <c:pt idx="16">
                  <c:v>895.79399999999998</c:v>
                </c:pt>
                <c:pt idx="17">
                  <c:v>789.21699999999998</c:v>
                </c:pt>
                <c:pt idx="18">
                  <c:v>715.77800000000002</c:v>
                </c:pt>
                <c:pt idx="19">
                  <c:v>719.31100000000004</c:v>
                </c:pt>
                <c:pt idx="20">
                  <c:v>700.79200000000003</c:v>
                </c:pt>
                <c:pt idx="21">
                  <c:v>690.97199999999998</c:v>
                </c:pt>
                <c:pt idx="22">
                  <c:v>652.39099999999996</c:v>
                </c:pt>
                <c:pt idx="23">
                  <c:v>651.62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4-4E4D-BF61-41DA1E788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795504"/>
        <c:axId val="966796160"/>
      </c:barChart>
      <c:catAx>
        <c:axId val="9667955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6796160"/>
        <c:crosses val="autoZero"/>
        <c:auto val="1"/>
        <c:lblAlgn val="ctr"/>
        <c:lblOffset val="100"/>
        <c:noMultiLvlLbl val="0"/>
      </c:catAx>
      <c:valAx>
        <c:axId val="9667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679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 timvärden'!$E$3:$E$26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'Summa timvärden'!$F$3:$F$26</c:f>
              <c:numCache>
                <c:formatCode>General</c:formatCode>
                <c:ptCount val="24"/>
                <c:pt idx="0">
                  <c:v>251244.58499999985</c:v>
                </c:pt>
                <c:pt idx="1">
                  <c:v>247626.0049999998</c:v>
                </c:pt>
                <c:pt idx="2">
                  <c:v>245656.54000000007</c:v>
                </c:pt>
                <c:pt idx="3">
                  <c:v>253812.16500000007</c:v>
                </c:pt>
                <c:pt idx="4">
                  <c:v>278179.9980000002</c:v>
                </c:pt>
                <c:pt idx="5">
                  <c:v>319110.83200000005</c:v>
                </c:pt>
                <c:pt idx="6">
                  <c:v>380545.38800000027</c:v>
                </c:pt>
                <c:pt idx="7">
                  <c:v>432036.67300000013</c:v>
                </c:pt>
                <c:pt idx="8">
                  <c:v>463948.53100000013</c:v>
                </c:pt>
                <c:pt idx="9">
                  <c:v>483432.08699999988</c:v>
                </c:pt>
                <c:pt idx="10">
                  <c:v>492729.46199999994</c:v>
                </c:pt>
                <c:pt idx="11">
                  <c:v>489069.37500000029</c:v>
                </c:pt>
                <c:pt idx="12">
                  <c:v>479485.58800000005</c:v>
                </c:pt>
                <c:pt idx="13">
                  <c:v>472058.95399999974</c:v>
                </c:pt>
                <c:pt idx="14">
                  <c:v>460726.66999999952</c:v>
                </c:pt>
                <c:pt idx="15">
                  <c:v>442058.65700000012</c:v>
                </c:pt>
                <c:pt idx="16">
                  <c:v>410394.06100000034</c:v>
                </c:pt>
                <c:pt idx="17">
                  <c:v>383147.37399999995</c:v>
                </c:pt>
                <c:pt idx="18">
                  <c:v>352116.4720000003</c:v>
                </c:pt>
                <c:pt idx="19">
                  <c:v>331656.99399999966</c:v>
                </c:pt>
                <c:pt idx="20">
                  <c:v>310429.94600000017</c:v>
                </c:pt>
                <c:pt idx="21">
                  <c:v>286394.48399999982</c:v>
                </c:pt>
                <c:pt idx="22">
                  <c:v>267068.74499999988</c:v>
                </c:pt>
                <c:pt idx="23">
                  <c:v>256459.8300000001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4AF6-BD7A-399F4C9A9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383576"/>
        <c:axId val="735375376"/>
      </c:barChart>
      <c:catAx>
        <c:axId val="73538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5375376"/>
        <c:crosses val="autoZero"/>
        <c:auto val="1"/>
        <c:lblAlgn val="ctr"/>
        <c:lblOffset val="100"/>
        <c:noMultiLvlLbl val="0"/>
      </c:catAx>
      <c:valAx>
        <c:axId val="73537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538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Tidpunkt</a:t>
            </a:r>
            <a:r>
              <a:rPr lang="sv-SE" baseline="0"/>
              <a:t> för höglasttimmar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Timlista!$CD$6618:$DA$6618</c:f>
            </c:numRef>
          </c:val>
          <c:extLst>
            <c:ext xmlns:c16="http://schemas.microsoft.com/office/drawing/2014/chart" uri="{C3380CC4-5D6E-409C-BE32-E72D297353CC}">
              <c16:uniqueId val="{00000000-449D-415F-8883-3BF15928C45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Timlista!$CD$6619:$DA$6619</c:f>
            </c:numRef>
          </c:val>
          <c:extLst>
            <c:ext xmlns:c16="http://schemas.microsoft.com/office/drawing/2014/chart" uri="{C3380CC4-5D6E-409C-BE32-E72D297353CC}">
              <c16:uniqueId val="{00000001-449D-415F-8883-3BF15928C45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Timlista!$CD$6620:$DA$6620</c:f>
            </c:numRef>
          </c:val>
          <c:extLst>
            <c:ext xmlns:c16="http://schemas.microsoft.com/office/drawing/2014/chart" uri="{C3380CC4-5D6E-409C-BE32-E72D297353CC}">
              <c16:uniqueId val="{00000002-449D-415F-8883-3BF15928C45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Timlista!$CD$6621:$DA$6621</c:f>
            </c:numRef>
          </c:val>
          <c:extLst>
            <c:ext xmlns:c16="http://schemas.microsoft.com/office/drawing/2014/chart" uri="{C3380CC4-5D6E-409C-BE32-E72D297353CC}">
              <c16:uniqueId val="{00000003-449D-415F-8883-3BF15928C45D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Timlista!$CD$6622:$DA$6622</c:f>
            </c:numRef>
          </c:val>
          <c:extLst>
            <c:ext xmlns:c16="http://schemas.microsoft.com/office/drawing/2014/chart" uri="{C3380CC4-5D6E-409C-BE32-E72D297353CC}">
              <c16:uniqueId val="{00000004-449D-415F-8883-3BF15928C45D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Timlista!$CD$6623:$DA$6623</c:f>
            </c:numRef>
          </c:val>
          <c:extLst>
            <c:ext xmlns:c16="http://schemas.microsoft.com/office/drawing/2014/chart" uri="{C3380CC4-5D6E-409C-BE32-E72D297353CC}">
              <c16:uniqueId val="{00000005-449D-415F-8883-3BF15928C45D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Timlista!$CD$6624:$DA$6624</c:f>
            </c:numRef>
          </c:val>
          <c:extLst>
            <c:ext xmlns:c16="http://schemas.microsoft.com/office/drawing/2014/chart" uri="{C3380CC4-5D6E-409C-BE32-E72D297353CC}">
              <c16:uniqueId val="{00000006-449D-415F-8883-3BF15928C45D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Timlista!$CD$6625:$DA$6625</c:f>
            </c:numRef>
          </c:val>
          <c:extLst>
            <c:ext xmlns:c16="http://schemas.microsoft.com/office/drawing/2014/chart" uri="{C3380CC4-5D6E-409C-BE32-E72D297353CC}">
              <c16:uniqueId val="{00000007-449D-415F-8883-3BF15928C45D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Timlista!$CD$6626:$DA$6626</c:f>
            </c:numRef>
          </c:val>
          <c:extLst>
            <c:ext xmlns:c16="http://schemas.microsoft.com/office/drawing/2014/chart" uri="{C3380CC4-5D6E-409C-BE32-E72D297353CC}">
              <c16:uniqueId val="{00000008-449D-415F-8883-3BF15928C45D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Timlista!$CD$6627:$DA$6627</c:f>
            </c:numRef>
          </c:val>
          <c:extLst>
            <c:ext xmlns:c16="http://schemas.microsoft.com/office/drawing/2014/chart" uri="{C3380CC4-5D6E-409C-BE32-E72D297353CC}">
              <c16:uniqueId val="{00000009-449D-415F-8883-3BF15928C45D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Timlista!$CD$6628:$DA$6628</c:f>
            </c:numRef>
          </c:val>
          <c:extLst>
            <c:ext xmlns:c16="http://schemas.microsoft.com/office/drawing/2014/chart" uri="{C3380CC4-5D6E-409C-BE32-E72D297353CC}">
              <c16:uniqueId val="{0000000A-449D-415F-8883-3BF15928C45D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Timlista!$CD$6629:$DA$6629</c:f>
            </c:numRef>
          </c:val>
          <c:extLst>
            <c:ext xmlns:c16="http://schemas.microsoft.com/office/drawing/2014/chart" uri="{C3380CC4-5D6E-409C-BE32-E72D297353CC}">
              <c16:uniqueId val="{0000000B-449D-415F-8883-3BF15928C45D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Timlista!$CD$6630:$DA$6630</c:f>
            </c:numRef>
          </c:val>
          <c:extLst>
            <c:ext xmlns:c16="http://schemas.microsoft.com/office/drawing/2014/chart" uri="{C3380CC4-5D6E-409C-BE32-E72D297353CC}">
              <c16:uniqueId val="{0000000C-449D-415F-8883-3BF15928C45D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Timlista!$CD$6631:$DA$6631</c:f>
            </c:numRef>
          </c:val>
          <c:extLst>
            <c:ext xmlns:c16="http://schemas.microsoft.com/office/drawing/2014/chart" uri="{C3380CC4-5D6E-409C-BE32-E72D297353CC}">
              <c16:uniqueId val="{0000000D-449D-415F-8883-3BF15928C45D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Timlista!$CD$6632:$DA$6632</c:f>
            </c:numRef>
          </c:val>
          <c:extLst>
            <c:ext xmlns:c16="http://schemas.microsoft.com/office/drawing/2014/chart" uri="{C3380CC4-5D6E-409C-BE32-E72D297353CC}">
              <c16:uniqueId val="{0000000E-449D-415F-8883-3BF15928C45D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Timlista!$CD$6633:$DA$6633</c:f>
            </c:numRef>
          </c:val>
          <c:extLst>
            <c:ext xmlns:c16="http://schemas.microsoft.com/office/drawing/2014/chart" uri="{C3380CC4-5D6E-409C-BE32-E72D297353CC}">
              <c16:uniqueId val="{0000000F-449D-415F-8883-3BF15928C45D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Timlista!$CD$6634:$DA$6634</c:f>
            </c:numRef>
          </c:val>
          <c:extLst>
            <c:ext xmlns:c16="http://schemas.microsoft.com/office/drawing/2014/chart" uri="{C3380CC4-5D6E-409C-BE32-E72D297353CC}">
              <c16:uniqueId val="{00000010-449D-415F-8883-3BF15928C45D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Timlista!$CD$6635:$DA$6635</c:f>
            </c:numRef>
          </c:val>
          <c:extLst>
            <c:ext xmlns:c16="http://schemas.microsoft.com/office/drawing/2014/chart" uri="{C3380CC4-5D6E-409C-BE32-E72D297353CC}">
              <c16:uniqueId val="{00000011-449D-415F-8883-3BF15928C45D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Timlista!$CD$6636:$DA$6636</c:f>
            </c:numRef>
          </c:val>
          <c:extLst>
            <c:ext xmlns:c16="http://schemas.microsoft.com/office/drawing/2014/chart" uri="{C3380CC4-5D6E-409C-BE32-E72D297353CC}">
              <c16:uniqueId val="{00000012-449D-415F-8883-3BF15928C45D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Timlista!$CD$6637:$DA$6637</c:f>
            </c:numRef>
          </c:val>
          <c:extLst>
            <c:ext xmlns:c16="http://schemas.microsoft.com/office/drawing/2014/chart" uri="{C3380CC4-5D6E-409C-BE32-E72D297353CC}">
              <c16:uniqueId val="{00000013-449D-415F-8883-3BF15928C45D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Timlista!$CD$6638:$DA$6638</c:f>
            </c:numRef>
          </c:val>
          <c:extLst>
            <c:ext xmlns:c16="http://schemas.microsoft.com/office/drawing/2014/chart" uri="{C3380CC4-5D6E-409C-BE32-E72D297353CC}">
              <c16:uniqueId val="{00000014-449D-415F-8883-3BF15928C45D}"/>
            </c:ext>
          </c:extLst>
        </c:ser>
        <c:ser>
          <c:idx val="21"/>
          <c:order val="21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Timlista!$CD$6639:$DA$6639</c:f>
            </c:numRef>
          </c:val>
          <c:extLst>
            <c:ext xmlns:c16="http://schemas.microsoft.com/office/drawing/2014/chart" uri="{C3380CC4-5D6E-409C-BE32-E72D297353CC}">
              <c16:uniqueId val="{00000015-449D-415F-8883-3BF15928C45D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Timlista!$CD$6640:$DA$6640</c:f>
            </c:numRef>
          </c:val>
          <c:extLst>
            <c:ext xmlns:c16="http://schemas.microsoft.com/office/drawing/2014/chart" uri="{C3380CC4-5D6E-409C-BE32-E72D297353CC}">
              <c16:uniqueId val="{00000016-449D-415F-8883-3BF15928C45D}"/>
            </c:ext>
          </c:extLst>
        </c:ser>
        <c:ser>
          <c:idx val="23"/>
          <c:order val="23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Timlista!$CD$6617:$DA$6617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Timlista!$CD$6641:$DA$6641</c:f>
              <c:numCache>
                <c:formatCode>General</c:formatCode>
                <c:ptCount val="24"/>
                <c:pt idx="7">
                  <c:v>2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49D-415F-8883-3BF15928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585256"/>
        <c:axId val="706592800"/>
      </c:barChart>
      <c:catAx>
        <c:axId val="70658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6592800"/>
        <c:crosses val="autoZero"/>
        <c:auto val="1"/>
        <c:lblAlgn val="ctr"/>
        <c:lblOffset val="100"/>
        <c:noMultiLvlLbl val="0"/>
      </c:catAx>
      <c:valAx>
        <c:axId val="70659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658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D3185366-E797-44BA-8399-0B8715ED5307}" type="datetimeFigureOut">
              <a:rPr lang="sv-SE" smtClean="0"/>
              <a:t>2022-11-17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6" tIns="45719" rIns="91436" bIns="4571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33768751-694D-4D88-A027-CF4A95A1B6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75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sv-SE" b="1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76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v-SE" dirty="0">
                <a:effectLst/>
              </a:rPr>
              <a:t>Ugnar, grillar, kokgrytor, spisar, frysar, kylar, diskmaskiner. Förvånad vilka höga säkringsabonnemang de många gånger har.</a:t>
            </a:r>
          </a:p>
          <a:p>
            <a:pPr fontAlgn="base"/>
            <a:r>
              <a:rPr lang="sv-SE" dirty="0">
                <a:effectLst/>
              </a:rPr>
              <a:t>Exempel från kök med 800 portioner</a:t>
            </a:r>
          </a:p>
          <a:p>
            <a:pPr fontAlgn="base"/>
            <a:endParaRPr lang="sv-SE" b="1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54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39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Font typeface="+mj-lt"/>
              <a:buNone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24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Ex 10 min längre på ris</a:t>
            </a:r>
          </a:p>
          <a:p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Kan nå ännu längre med tekniska lösningar</a:t>
            </a:r>
            <a:b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</a:br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- signalkabel för styrning</a:t>
            </a:r>
            <a:b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</a:br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- nätverkskabel för att följa upp elanvändning.</a:t>
            </a:r>
            <a:b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</a:b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125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65">
              <a:defRPr/>
            </a:pPr>
            <a:fld id="{3ABCBB2E-3ED7-47C8-BF44-C0BEF5FD6806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14365">
                <a:defRPr/>
              </a:pPr>
              <a:t>34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581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Driftstart</a:t>
            </a:r>
            <a:r>
              <a:rPr lang="sv-SE" dirty="0"/>
              <a:t> av Finlands nya kärnkraftverk </a:t>
            </a:r>
            <a:r>
              <a:rPr lang="sv-SE" dirty="0" err="1"/>
              <a:t>Olkilouto</a:t>
            </a:r>
            <a:r>
              <a:rPr lang="sv-SE" dirty="0"/>
              <a:t> 3 dröjer och Ringhals stängd längre</a:t>
            </a:r>
          </a:p>
          <a:p>
            <a:r>
              <a:rPr lang="sv-SE" dirty="0"/>
              <a:t>MEN Priset stabiliserats något sista månaden från största larmen och pristopparna.</a:t>
            </a:r>
            <a:br>
              <a:rPr lang="sv-SE" dirty="0"/>
            </a:br>
            <a:r>
              <a:rPr lang="sv-SE" dirty="0"/>
              <a:t>Mild höst, hydrobalansen i Norge återställts lite så mindre risk för exportstopp från Norge, Europas gaslager fyllda.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22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65">
              <a:defRPr/>
            </a:pPr>
            <a:fld id="{AE56493D-AC7A-4E76-9061-A5ADACE52018}" type="slidenum">
              <a:rPr lang="sv-SE">
                <a:solidFill>
                  <a:prstClr val="black"/>
                </a:solidFill>
                <a:latin typeface="Calibri" panose="020F0502020204030204"/>
              </a:rPr>
              <a:pPr defTabSz="914365">
                <a:defRPr/>
              </a:pPr>
              <a:t>5</a:t>
            </a:fld>
            <a:endParaRPr lang="sv-S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092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33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21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18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65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72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sv-SE" b="0" i="0" dirty="0">
              <a:solidFill>
                <a:srgbClr val="44444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68751-694D-4D88-A027-CF4A95A1B6E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69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5400DCCE-D47D-1749-A852-315E31FA6DDF}"/>
              </a:ext>
            </a:extLst>
          </p:cNvPr>
          <p:cNvSpPr/>
          <p:nvPr userDrawn="1"/>
        </p:nvSpPr>
        <p:spPr>
          <a:xfrm>
            <a:off x="-145774" y="-106017"/>
            <a:ext cx="12483548" cy="718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D939DD61-0728-B540-95E1-98DD56ACAB15}"/>
              </a:ext>
            </a:extLst>
          </p:cNvPr>
          <p:cNvGrpSpPr/>
          <p:nvPr userDrawn="1"/>
        </p:nvGrpSpPr>
        <p:grpSpPr>
          <a:xfrm>
            <a:off x="2922498" y="4616711"/>
            <a:ext cx="6347004" cy="797859"/>
            <a:chOff x="2922498" y="4616711"/>
            <a:chExt cx="6347004" cy="797859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CD49283B-7D1A-304A-A891-F9EEAE46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47356" y="4616711"/>
              <a:ext cx="797859" cy="797859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D576102-257C-9944-9D67-AE23D31A1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922498" y="4616711"/>
              <a:ext cx="797859" cy="797859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262156D-82DD-AD4A-8220-21B7191E5F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71643" y="4616711"/>
              <a:ext cx="797859" cy="797859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AEC15DF-31D7-6F48-916A-330921A09E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21930" y="4616711"/>
              <a:ext cx="797859" cy="797859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30BF7993-54B6-ED45-BD8D-7962D66DF9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546788" y="4616711"/>
              <a:ext cx="797859" cy="797859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4E7279-6A07-AA40-87B1-8943EF0F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772214" y="4616711"/>
              <a:ext cx="797859" cy="797859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1998102-9ACA-F549-9D11-95E09D048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97072" y="4616711"/>
              <a:ext cx="797859" cy="797859"/>
            </a:xfrm>
            <a:prstGeom prst="rect">
              <a:avLst/>
            </a:prstGeom>
          </p:spPr>
        </p:pic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A3BB7B7D-2EE5-0641-8E70-6CE95FC09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90063" y="6081786"/>
            <a:ext cx="1582364" cy="663572"/>
          </a:xfrm>
          <a:prstGeom prst="rect">
            <a:avLst/>
          </a:prstGeom>
        </p:spPr>
      </p:pic>
      <p:pic>
        <p:nvPicPr>
          <p:cNvPr id="40" name="Bildobjekt 39" descr="En bild som visar text&#10;&#10;Automatiskt genererad beskrivning">
            <a:extLst>
              <a:ext uri="{FF2B5EF4-FFF2-40B4-BE49-F238E27FC236}">
                <a16:creationId xmlns:a16="http://schemas.microsoft.com/office/drawing/2014/main" id="{C75C534B-0078-894D-9181-AB79BE1EBD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3342" y="5924273"/>
            <a:ext cx="2419618" cy="7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Konsum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0884" y="1701478"/>
            <a:ext cx="4327305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Konsumtion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618BE4E-A65A-144D-9E5B-759519E18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810" y="2042420"/>
            <a:ext cx="1138176" cy="1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Nya varor och tj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6637" y="1701478"/>
            <a:ext cx="7810997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Nya varor och tjänster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CD6EBA-3945-5145-A2B1-134EF77B8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9565" y="2042420"/>
            <a:ext cx="1138176" cy="1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2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96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03A01D83-5063-A147-B0F3-BD634A68C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582954" y="185738"/>
            <a:ext cx="407725" cy="407725"/>
          </a:xfrm>
          <a:prstGeom prst="rect">
            <a:avLst/>
          </a:prstGeom>
          <a:noFill/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46BA2C68-776B-8B46-9012-D6AFFA32D2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110330" y="185738"/>
            <a:ext cx="407725" cy="407725"/>
          </a:xfrm>
          <a:prstGeom prst="rect">
            <a:avLst/>
          </a:prstGeom>
          <a:noFill/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14938E11-9C1F-CD4C-9996-BF3956C59D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0946075" y="185738"/>
            <a:ext cx="407725" cy="407725"/>
          </a:xfrm>
          <a:prstGeom prst="rect">
            <a:avLst/>
          </a:prstGeom>
          <a:noFill/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C239B0-821A-1942-94AD-97EDBE3E17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0000828" y="185738"/>
            <a:ext cx="407725" cy="407725"/>
          </a:xfrm>
          <a:prstGeom prst="rect">
            <a:avLst/>
          </a:prstGeom>
          <a:noFill/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41D3AD17-381E-A14F-A300-21F49559E2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0473452" y="185738"/>
            <a:ext cx="407725" cy="407725"/>
          </a:xfrm>
          <a:prstGeom prst="rect">
            <a:avLst/>
          </a:prstGeom>
          <a:noFill/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23AEBD4D-7FFF-4C42-954B-58B3FE6813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9055579" y="185738"/>
            <a:ext cx="407725" cy="407725"/>
          </a:xfrm>
          <a:prstGeom prst="rect">
            <a:avLst/>
          </a:prstGeom>
          <a:noFill/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7FC552EB-7F52-FA46-8E52-19E66AFDAB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9528203" y="185738"/>
            <a:ext cx="407725" cy="40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48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ergi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1665A5-4DF1-B742-BB73-805654CAC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21207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yggande och bo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282693F-05A8-584A-879D-2A900F426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19454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4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A5C771-82BD-E344-99BE-03A10B6E0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519454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49CF88-B020-2045-8C6D-0CD82222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519455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ord- och skogs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98143F-2B43-E148-91F1-19EFD219B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519454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sum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7626177-953B-A143-A583-88615719D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519455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med snu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5400DCCE-D47D-1749-A852-315E31FA6DDF}"/>
              </a:ext>
            </a:extLst>
          </p:cNvPr>
          <p:cNvSpPr/>
          <p:nvPr userDrawn="1"/>
        </p:nvSpPr>
        <p:spPr>
          <a:xfrm>
            <a:off x="-145774" y="-106017"/>
            <a:ext cx="12483548" cy="718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2700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2673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A3BB7B7D-2EE5-0641-8E70-6CE95FC09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0063" y="6081786"/>
            <a:ext cx="1582364" cy="663572"/>
          </a:xfrm>
          <a:prstGeom prst="rect">
            <a:avLst/>
          </a:prstGeom>
        </p:spPr>
      </p:pic>
      <p:pic>
        <p:nvPicPr>
          <p:cNvPr id="40" name="Bildobjekt 39" descr="En bild som visar text&#10;&#10;Automatiskt genererad beskrivning">
            <a:extLst>
              <a:ext uri="{FF2B5EF4-FFF2-40B4-BE49-F238E27FC236}">
                <a16:creationId xmlns:a16="http://schemas.microsoft.com/office/drawing/2014/main" id="{C75C534B-0078-894D-9181-AB79BE1EBD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342" y="5924273"/>
            <a:ext cx="2419618" cy="7989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8096A67-E352-8746-AC4E-A4C07F3371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5511" y="2850532"/>
            <a:ext cx="3320978" cy="33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5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2BA47-33E9-A744-9458-A5D97856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85704A-F8D4-4948-9B1D-D698D18C5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73B44F-FAC9-0B42-9BD1-4F157FE5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8AA4D20-DB0A-C04B-9728-5AE32C4EE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519454"/>
            <a:ext cx="1013398" cy="10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5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SvK-PPT-Framsida-moÌˆ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" y="2"/>
            <a:ext cx="12219511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168" y="1500188"/>
            <a:ext cx="8226056" cy="1079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168" y="2852738"/>
            <a:ext cx="8226056" cy="1338262"/>
          </a:xfrm>
        </p:spPr>
        <p:txBody>
          <a:bodyPr/>
          <a:lstStyle>
            <a:lvl1pPr marL="0" indent="0">
              <a:lnSpc>
                <a:spcPts val="2617"/>
              </a:lnSpc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78167" y="250825"/>
            <a:ext cx="2844306" cy="476250"/>
          </a:xfrm>
        </p:spPr>
        <p:txBody>
          <a:bodyPr/>
          <a:lstStyle>
            <a:lvl1pPr>
              <a:lnSpc>
                <a:spcPct val="100000"/>
              </a:lnSpc>
              <a:defRPr sz="1699"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2013-03-19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882401" y="1196975"/>
            <a:ext cx="8226056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5" tIns="54413" rIns="108825" bIns="54413"/>
          <a:lstStyle/>
          <a:p>
            <a:endParaRPr lang="sv-SE" sz="1799">
              <a:solidFill>
                <a:srgbClr val="333333"/>
              </a:solidFill>
            </a:endParaRPr>
          </a:p>
        </p:txBody>
      </p:sp>
      <p:pic>
        <p:nvPicPr>
          <p:cNvPr id="3089" name="Picture 17" descr="Liggande_logotyp_Powerpoint - svart bott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67" y="5713413"/>
            <a:ext cx="2399883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7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 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 userDrawn="1"/>
        </p:nvGrpSpPr>
        <p:grpSpPr>
          <a:xfrm>
            <a:off x="6" y="8903"/>
            <a:ext cx="12229935" cy="6876483"/>
            <a:chOff x="5" y="8901"/>
            <a:chExt cx="9174044" cy="6876483"/>
          </a:xfrm>
        </p:grpSpPr>
        <p:pic>
          <p:nvPicPr>
            <p:cNvPr id="16" name="Bildobjekt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" y="8901"/>
              <a:ext cx="9173085" cy="6876000"/>
            </a:xfrm>
            <a:prstGeom prst="rect">
              <a:avLst/>
            </a:prstGeom>
          </p:spPr>
        </p:pic>
        <p:sp>
          <p:nvSpPr>
            <p:cNvPr id="15" name="Rektangel 14"/>
            <p:cNvSpPr/>
            <p:nvPr userDrawn="1"/>
          </p:nvSpPr>
          <p:spPr>
            <a:xfrm>
              <a:off x="1249" y="9384"/>
              <a:ext cx="9172800" cy="6876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799">
                <a:solidFill>
                  <a:srgbClr val="FFFFFF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168" y="1500188"/>
            <a:ext cx="8226056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168" y="2852738"/>
            <a:ext cx="8226056" cy="1338262"/>
          </a:xfrm>
        </p:spPr>
        <p:txBody>
          <a:bodyPr/>
          <a:lstStyle>
            <a:lvl1pPr marL="0" indent="0">
              <a:lnSpc>
                <a:spcPts val="2617"/>
              </a:lnSpc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78167" y="250825"/>
            <a:ext cx="2844306" cy="476250"/>
          </a:xfrm>
        </p:spPr>
        <p:txBody>
          <a:bodyPr/>
          <a:lstStyle>
            <a:lvl1pPr>
              <a:lnSpc>
                <a:spcPct val="100000"/>
              </a:lnSpc>
              <a:defRPr sz="1699">
                <a:solidFill>
                  <a:schemeClr val="tx1"/>
                </a:solidFill>
              </a:defRPr>
            </a:lvl1pPr>
          </a:lstStyle>
          <a:p>
            <a:r>
              <a:rPr lang="sv-SE">
                <a:solidFill>
                  <a:srgbClr val="333333"/>
                </a:solidFill>
              </a:rPr>
              <a:t>2013-03-19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882401" y="1196975"/>
            <a:ext cx="8226056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5" tIns="54413" rIns="108825" bIns="54413"/>
          <a:lstStyle/>
          <a:p>
            <a:endParaRPr lang="sv-SE" sz="1799">
              <a:solidFill>
                <a:srgbClr val="333333"/>
              </a:solidFill>
            </a:endParaRPr>
          </a:p>
        </p:txBody>
      </p:sp>
      <p:pic>
        <p:nvPicPr>
          <p:cNvPr id="17" name="Picture 3" descr="\\svk.local\adminroot\Userdata\erva\Desktop\logo_liggande_76-160mm150dpi_blac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47" y="5712824"/>
            <a:ext cx="2402829" cy="524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90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13485" y="250827"/>
            <a:ext cx="1439750" cy="225847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2013-03-19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Åsa Boholm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F6A3-71A4-4141-8675-DE14763EFB72}" type="slidenum">
              <a:rPr lang="sv-SE">
                <a:solidFill>
                  <a:srgbClr val="333333"/>
                </a:solidFill>
              </a:rPr>
              <a:pPr/>
              <a:t>‹#›</a:t>
            </a:fld>
            <a:endParaRPr lang="sv-SE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34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03807" y="2087999"/>
            <a:ext cx="4943142" cy="3708000"/>
          </a:xfrm>
        </p:spPr>
        <p:txBody>
          <a:bodyPr/>
          <a:lstStyle>
            <a:lvl1pPr>
              <a:defRPr sz="23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38917" y="2087999"/>
            <a:ext cx="4943142" cy="3708000"/>
          </a:xfrm>
        </p:spPr>
        <p:txBody>
          <a:bodyPr/>
          <a:lstStyle>
            <a:lvl1pPr>
              <a:defRPr sz="23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113485" y="250827"/>
            <a:ext cx="1439750" cy="225847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2013-03-19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Åsa Boholm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27DE-3542-4305-B2C5-E040C75B7B15}" type="slidenum">
              <a:rPr lang="sv-SE">
                <a:solidFill>
                  <a:srgbClr val="333333"/>
                </a:solidFill>
              </a:rPr>
              <a:pPr/>
              <a:t>‹#›</a:t>
            </a:fld>
            <a:endParaRPr lang="sv-SE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0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113485" y="250827"/>
            <a:ext cx="1439750" cy="225847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2013-03-19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Åsa Boholm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D299-AEE8-4CD0-96AE-BEC3F2C9D14E}" type="slidenum">
              <a:rPr lang="sv-SE">
                <a:solidFill>
                  <a:srgbClr val="333333"/>
                </a:solidFill>
              </a:rPr>
              <a:pPr/>
              <a:t>‹#›</a:t>
            </a:fld>
            <a:endParaRPr lang="sv-SE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1113485" y="250827"/>
            <a:ext cx="1439750" cy="225847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2013-03-19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333333"/>
                </a:solidFill>
              </a:rPr>
              <a:t>Åsa Boholm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>
                <a:solidFill>
                  <a:srgbClr val="333333"/>
                </a:solidFill>
              </a:rPr>
              <a:pPr/>
              <a:t>‹#›</a:t>
            </a:fld>
            <a:endParaRPr lang="sv-SE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20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341"/>
            <a:ext cx="12192000" cy="915065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167" y="1500195"/>
            <a:ext cx="8226056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167" y="2852744"/>
            <a:ext cx="8226056" cy="1338263"/>
          </a:xfrm>
        </p:spPr>
        <p:txBody>
          <a:bodyPr/>
          <a:lstStyle>
            <a:lvl1pPr marL="0" indent="0">
              <a:lnSpc>
                <a:spcPts val="1995"/>
              </a:lnSpc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78167" y="250827"/>
            <a:ext cx="2844307" cy="476251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882401" y="1196978"/>
            <a:ext cx="8226056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pic>
        <p:nvPicPr>
          <p:cNvPr id="8" name="Picture 2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999" y="5157198"/>
            <a:ext cx="2391247" cy="6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04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4"/>
          <a:stretch/>
        </p:blipFill>
        <p:spPr>
          <a:xfrm>
            <a:off x="-960978" y="10"/>
            <a:ext cx="13150865" cy="685799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"/>
          <a:stretch/>
        </p:blipFill>
        <p:spPr>
          <a:xfrm>
            <a:off x="-960980" y="10"/>
            <a:ext cx="13152983" cy="685799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167" y="1500195"/>
            <a:ext cx="8226056" cy="1079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167" y="2852744"/>
            <a:ext cx="8226056" cy="1338263"/>
          </a:xfrm>
        </p:spPr>
        <p:txBody>
          <a:bodyPr/>
          <a:lstStyle>
            <a:lvl1pPr marL="0" indent="0">
              <a:lnSpc>
                <a:spcPts val="1995"/>
              </a:lnSpc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78167" y="250827"/>
            <a:ext cx="2844307" cy="476251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882401" y="1196978"/>
            <a:ext cx="8226056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pic>
        <p:nvPicPr>
          <p:cNvPr id="10" name="Picture 2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238" y="5157198"/>
            <a:ext cx="2408767" cy="6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6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"/>
          <a:stretch/>
        </p:blipFill>
        <p:spPr>
          <a:xfrm>
            <a:off x="-1473996" y="0"/>
            <a:ext cx="13666002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8167" y="1500195"/>
            <a:ext cx="8226056" cy="1079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8167" y="2852744"/>
            <a:ext cx="8226056" cy="1338263"/>
          </a:xfrm>
        </p:spPr>
        <p:txBody>
          <a:bodyPr/>
          <a:lstStyle>
            <a:lvl1pPr marL="0" indent="0">
              <a:lnSpc>
                <a:spcPts val="1995"/>
              </a:lnSpc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78167" y="250827"/>
            <a:ext cx="2844307" cy="476251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882401" y="1196978"/>
            <a:ext cx="8226056" cy="1588"/>
          </a:xfrm>
          <a:prstGeom prst="line">
            <a:avLst/>
          </a:prstGeom>
          <a:noFill/>
          <a:ln w="101600">
            <a:solidFill>
              <a:srgbClr val="009F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pic>
        <p:nvPicPr>
          <p:cNvPr id="8" name="Picture 2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238" y="5157198"/>
            <a:ext cx="2408767" cy="6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4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utan Länsstyre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5400DCCE-D47D-1749-A852-315E31FA6DDF}"/>
              </a:ext>
            </a:extLst>
          </p:cNvPr>
          <p:cNvSpPr/>
          <p:nvPr userDrawn="1"/>
        </p:nvSpPr>
        <p:spPr>
          <a:xfrm>
            <a:off x="-145774" y="-106017"/>
            <a:ext cx="12483548" cy="718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D939DD61-0728-B540-95E1-98DD56ACAB15}"/>
              </a:ext>
            </a:extLst>
          </p:cNvPr>
          <p:cNvGrpSpPr/>
          <p:nvPr userDrawn="1"/>
        </p:nvGrpSpPr>
        <p:grpSpPr>
          <a:xfrm>
            <a:off x="2922498" y="4616711"/>
            <a:ext cx="6347004" cy="797859"/>
            <a:chOff x="2922498" y="4616711"/>
            <a:chExt cx="6347004" cy="797859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CD49283B-7D1A-304A-A891-F9EEAE46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847356" y="4616711"/>
              <a:ext cx="797859" cy="797859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D576102-257C-9944-9D67-AE23D31A1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922498" y="4616711"/>
              <a:ext cx="797859" cy="797859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262156D-82DD-AD4A-8220-21B7191E5F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71643" y="4616711"/>
              <a:ext cx="797859" cy="797859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EAEC15DF-31D7-6F48-916A-330921A09E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621930" y="4616711"/>
              <a:ext cx="797859" cy="797859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30BF7993-54B6-ED45-BD8D-7962D66DF9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546788" y="4616711"/>
              <a:ext cx="797859" cy="797859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4E7279-6A07-AA40-87B1-8943EF0F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772214" y="4616711"/>
              <a:ext cx="797859" cy="797859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1998102-9ACA-F549-9D11-95E09D048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97072" y="4616711"/>
              <a:ext cx="797859" cy="797859"/>
            </a:xfrm>
            <a:prstGeom prst="rect">
              <a:avLst/>
            </a:prstGeom>
          </p:spPr>
        </p:pic>
      </p:grpSp>
      <p:pic>
        <p:nvPicPr>
          <p:cNvPr id="40" name="Bildobjekt 39" descr="En bild som visar text&#10;&#10;Automatiskt genererad beskrivning">
            <a:extLst>
              <a:ext uri="{FF2B5EF4-FFF2-40B4-BE49-F238E27FC236}">
                <a16:creationId xmlns:a16="http://schemas.microsoft.com/office/drawing/2014/main" id="{C75C534B-0078-894D-9181-AB79BE1EBD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3342" y="5924273"/>
            <a:ext cx="2419618" cy="7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F6A3-71A4-4141-8675-DE14763EFB7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20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03807" y="2088001"/>
            <a:ext cx="4943141" cy="3708000"/>
          </a:xfrm>
        </p:spPr>
        <p:txBody>
          <a:bodyPr/>
          <a:lstStyle>
            <a:lvl1pPr>
              <a:defRPr sz="1799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38914" y="2088001"/>
            <a:ext cx="4943141" cy="3708000"/>
          </a:xfrm>
        </p:spPr>
        <p:txBody>
          <a:bodyPr/>
          <a:lstStyle>
            <a:lvl1pPr>
              <a:defRPr sz="1799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27DE-3542-4305-B2C5-E040C75B7B1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232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D299-AEE8-4CD0-96AE-BEC3F2C9D14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469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650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CB32-ACFA-4A2A-9DE2-C5BB3344D82D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1295"/>
            <a:ext cx="1889016" cy="5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9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ta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8" tIns="41454" rIns="82908" bIns="41454" rtlCol="0" anchor="ctr"/>
          <a:lstStyle/>
          <a:p>
            <a:pPr algn="ctr"/>
            <a:endParaRPr lang="sv-SE" sz="1799"/>
          </a:p>
        </p:txBody>
      </p:sp>
      <p:sp>
        <p:nvSpPr>
          <p:cNvPr id="4" name="Platshållare för bildnummer 5"/>
          <p:cNvSpPr txBox="1">
            <a:spLocks/>
          </p:cNvSpPr>
          <p:nvPr userDrawn="1"/>
        </p:nvSpPr>
        <p:spPr bwMode="auto">
          <a:xfrm>
            <a:off x="10431759" y="250834"/>
            <a:ext cx="72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829068" rtl="0" eaLnBrk="1" fontAlgn="base" latinLnBrk="0" hangingPunct="1">
              <a:lnSpc>
                <a:spcPts val="9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DF6A3-71A4-4141-8675-DE14763EFB72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829068" rtl="0" eaLnBrk="1" fontAlgn="base" latinLnBrk="0" hangingPunct="1">
                <a:lnSpc>
                  <a:spcPts val="90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Rak 4"/>
          <p:cNvCxnSpPr/>
          <p:nvPr userDrawn="1"/>
        </p:nvCxnSpPr>
        <p:spPr>
          <a:xfrm>
            <a:off x="1103453" y="476672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 userDrawn="1"/>
        </p:nvCxnSpPr>
        <p:spPr>
          <a:xfrm>
            <a:off x="1103453" y="5805265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10"/>
          <p:cNvSpPr>
            <a:spLocks noGrp="1"/>
          </p:cNvSpPr>
          <p:nvPr>
            <p:ph sz="quarter" idx="10" hasCustomPrompt="1"/>
          </p:nvPr>
        </p:nvSpPr>
        <p:spPr>
          <a:xfrm>
            <a:off x="1200311" y="2348881"/>
            <a:ext cx="9791389" cy="1080120"/>
          </a:xfrm>
        </p:spPr>
        <p:txBody>
          <a:bodyPr/>
          <a:lstStyle>
            <a:lvl1pPr marL="0" indent="0" algn="ctr">
              <a:buNone/>
              <a:defRPr sz="28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”Sida för citat, inledning, sammanfattning, slutsats”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3290"/>
            <a:ext cx="1889016" cy="5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73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iatbild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8" tIns="41454" rIns="82908" bIns="41454" rtlCol="0" anchor="ctr"/>
          <a:lstStyle/>
          <a:p>
            <a:pPr algn="ctr"/>
            <a:endParaRPr lang="sv-SE" sz="1799"/>
          </a:p>
        </p:txBody>
      </p:sp>
      <p:sp>
        <p:nvSpPr>
          <p:cNvPr id="4" name="Platshållare för bildnummer 5"/>
          <p:cNvSpPr txBox="1">
            <a:spLocks/>
          </p:cNvSpPr>
          <p:nvPr userDrawn="1"/>
        </p:nvSpPr>
        <p:spPr bwMode="auto">
          <a:xfrm>
            <a:off x="10431759" y="250834"/>
            <a:ext cx="72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829068" rtl="0" eaLnBrk="1" fontAlgn="base" latinLnBrk="0" hangingPunct="1">
              <a:lnSpc>
                <a:spcPts val="9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DF6A3-71A4-4141-8675-DE14763EFB72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829068" rtl="0" eaLnBrk="1" fontAlgn="base" latinLnBrk="0" hangingPunct="1">
                <a:lnSpc>
                  <a:spcPts val="90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Rak 4"/>
          <p:cNvCxnSpPr/>
          <p:nvPr userDrawn="1"/>
        </p:nvCxnSpPr>
        <p:spPr>
          <a:xfrm>
            <a:off x="1103453" y="476672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 userDrawn="1"/>
        </p:nvCxnSpPr>
        <p:spPr>
          <a:xfrm>
            <a:off x="1103453" y="5805265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innehåll 9"/>
          <p:cNvSpPr>
            <a:spLocks noGrp="1"/>
          </p:cNvSpPr>
          <p:nvPr>
            <p:ph sz="quarter" idx="10" hasCustomPrompt="1"/>
          </p:nvPr>
        </p:nvSpPr>
        <p:spPr>
          <a:xfrm>
            <a:off x="1585116" y="2356349"/>
            <a:ext cx="9021782" cy="1080120"/>
          </a:xfrm>
        </p:spPr>
        <p:txBody>
          <a:bodyPr/>
          <a:lstStyle>
            <a:lvl1pPr marL="0" indent="0" algn="ctr">
              <a:buNone/>
              <a:defRPr sz="28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”Sida för citat, inledning, sammanfattning, slutsats”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3290"/>
            <a:ext cx="1889016" cy="5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28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ta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08" tIns="41454" rIns="82908" bIns="41454" rtlCol="0" anchor="ctr"/>
          <a:lstStyle/>
          <a:p>
            <a:pPr algn="ctr"/>
            <a:endParaRPr lang="sv-SE" sz="1799"/>
          </a:p>
        </p:txBody>
      </p:sp>
      <p:sp>
        <p:nvSpPr>
          <p:cNvPr id="4" name="Platshållare för bildnummer 5"/>
          <p:cNvSpPr txBox="1">
            <a:spLocks/>
          </p:cNvSpPr>
          <p:nvPr userDrawn="1"/>
        </p:nvSpPr>
        <p:spPr bwMode="auto">
          <a:xfrm>
            <a:off x="10431759" y="250834"/>
            <a:ext cx="72000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829068" rtl="0" eaLnBrk="1" fontAlgn="base" latinLnBrk="0" hangingPunct="1">
              <a:lnSpc>
                <a:spcPts val="90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DF6A3-71A4-4141-8675-DE14763EFB72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829068" rtl="0" eaLnBrk="1" fontAlgn="base" latinLnBrk="0" hangingPunct="1">
                <a:lnSpc>
                  <a:spcPts val="90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5" name="Rak 4"/>
          <p:cNvCxnSpPr/>
          <p:nvPr userDrawn="1"/>
        </p:nvCxnSpPr>
        <p:spPr>
          <a:xfrm>
            <a:off x="1103453" y="476672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/>
          <p:cNvCxnSpPr/>
          <p:nvPr userDrawn="1"/>
        </p:nvCxnSpPr>
        <p:spPr>
          <a:xfrm>
            <a:off x="1103453" y="5805265"/>
            <a:ext cx="10081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innehåll 12"/>
          <p:cNvSpPr>
            <a:spLocks noGrp="1"/>
          </p:cNvSpPr>
          <p:nvPr>
            <p:ph sz="quarter" idx="10" hasCustomPrompt="1"/>
          </p:nvPr>
        </p:nvSpPr>
        <p:spPr>
          <a:xfrm>
            <a:off x="1296305" y="2276875"/>
            <a:ext cx="9495457" cy="1224136"/>
          </a:xfrm>
        </p:spPr>
        <p:txBody>
          <a:bodyPr/>
          <a:lstStyle>
            <a:lvl1pPr marL="0" indent="0" algn="ctr">
              <a:buNone/>
              <a:defRPr sz="2899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z="2899" dirty="0"/>
              <a:t>”Sida för citat, inledning, sammanfattning, slutsats”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3290"/>
            <a:ext cx="1889016" cy="5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3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mrådessnu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C963D08-D91D-7E4A-8C20-E07FB362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5A49E0-F0A7-414E-A3C9-08576496D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0845" y="365125"/>
            <a:ext cx="5590309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8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Energi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2989" y="1701478"/>
            <a:ext cx="4663095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Energisystem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C9110EB-6E9F-B446-B85E-2528DD3D1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5915" y="2042419"/>
            <a:ext cx="1138177" cy="11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7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yggande &amp; bo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3917" y="1701478"/>
            <a:ext cx="7994083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Byggande och boende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BAF0F15-D27A-064D-A9A3-8ED370BC6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128" y="2042417"/>
            <a:ext cx="1145893" cy="11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1289" y="1701478"/>
            <a:ext cx="3926495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Produktion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5D07CB7-8990-F14A-BA6D-674D53E5A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4215" y="2042420"/>
            <a:ext cx="1138176" cy="1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Transp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181" y="1701478"/>
            <a:ext cx="4118711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Transporter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B04194-9554-EF4E-A58A-50574DEB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8107" y="2042420"/>
            <a:ext cx="1138176" cy="1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Jord- och skogs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5B4F4-530A-4D48-9842-71A0C6448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3301" y="1701478"/>
            <a:ext cx="7002469" cy="1820059"/>
          </a:xfrm>
        </p:spPr>
        <p:txBody>
          <a:bodyPr anchor="ctr"/>
          <a:lstStyle>
            <a:lvl1pPr algn="l">
              <a:defRPr sz="6000">
                <a:solidFill>
                  <a:srgbClr val="DB6E03"/>
                </a:solidFill>
              </a:defRPr>
            </a:lvl1pPr>
          </a:lstStyle>
          <a:p>
            <a:r>
              <a:rPr lang="sv-SE" dirty="0"/>
              <a:t>Jord- och skogsbruk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7CE4E4-4E92-284A-B1D9-8F70B52F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978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4E8DA86-09EE-B843-AA14-004BAA579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6228" y="2042420"/>
            <a:ext cx="1138176" cy="11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48060DF-E935-274B-965A-AA6919898530}"/>
              </a:ext>
            </a:extLst>
          </p:cNvPr>
          <p:cNvSpPr/>
          <p:nvPr userDrawn="1"/>
        </p:nvSpPr>
        <p:spPr>
          <a:xfrm>
            <a:off x="-1" y="6176963"/>
            <a:ext cx="12192001" cy="681037"/>
          </a:xfrm>
          <a:prstGeom prst="rect">
            <a:avLst/>
          </a:prstGeom>
          <a:solidFill>
            <a:srgbClr val="F8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5B3A3B-950D-AD43-AE1F-CF6AB32F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1828B3-A04F-7D49-8ABA-E63B29B46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1A8D9C-88B0-EC46-A4C2-EA2576FC3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585A3CC-542C-2548-9667-C34554BD8095}" type="datetimeFigureOut">
              <a:rPr lang="sv-SE" smtClean="0"/>
              <a:pPr/>
              <a:t>2022-11-17</a:t>
            </a:fld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7FD1550-0A41-E64F-BAB0-4B908E6B155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290314" y="5363127"/>
            <a:ext cx="1358348" cy="13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5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B6E03"/>
          </a:solidFill>
          <a:latin typeface="Eras Medium ITC" panose="020B06020305040208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3810" y="250827"/>
            <a:ext cx="1439750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191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>
                <a:solidFill>
                  <a:srgbClr val="333333"/>
                </a:solidFill>
              </a:rPr>
              <a:t>2013-03-19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809" y="684000"/>
            <a:ext cx="1007824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809" y="2088000"/>
            <a:ext cx="10078249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</a:t>
            </a:r>
            <a:br>
              <a:rPr lang="sv-SE" dirty="0"/>
            </a:br>
            <a:r>
              <a:rPr lang="sv-SE" dirty="0"/>
              <a:t>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210" y="250827"/>
            <a:ext cx="7198749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191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>
                <a:solidFill>
                  <a:srgbClr val="333333"/>
                </a:solidFill>
              </a:rPr>
              <a:t>Åsa Boholm</a:t>
            </a:r>
            <a:endParaRPr lang="sv-SE" dirty="0">
              <a:solidFill>
                <a:srgbClr val="3333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9946" y="250827"/>
            <a:ext cx="719875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191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6C25F9FA-A9E7-4A9D-84E9-B8BC8462A9FF}" type="slidenum">
              <a:rPr lang="sv-SE" smtClean="0">
                <a:solidFill>
                  <a:srgbClr val="333333"/>
                </a:solidFill>
              </a:rPr>
              <a:pPr/>
              <a:t>‹#›</a:t>
            </a:fld>
            <a:endParaRPr lang="sv-SE">
              <a:solidFill>
                <a:srgbClr val="333333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03809" y="468000"/>
            <a:ext cx="10078249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5" tIns="54413" rIns="108825" bIns="54413"/>
          <a:lstStyle/>
          <a:p>
            <a:endParaRPr lang="sv-SE" sz="1799">
              <a:solidFill>
                <a:srgbClr val="333333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104312" y="5797587"/>
            <a:ext cx="1007774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25" tIns="54413" rIns="108825" bIns="54413"/>
          <a:lstStyle/>
          <a:p>
            <a:endParaRPr lang="sv-SE" sz="1799">
              <a:solidFill>
                <a:srgbClr val="333333"/>
              </a:solidFill>
            </a:endParaRPr>
          </a:p>
        </p:txBody>
      </p:sp>
      <p:pic>
        <p:nvPicPr>
          <p:cNvPr id="10" name="Picture 2" descr="\\svk.local\adminroot\Userdata\erva\Desktop\logo_liggande_76-160mm150dpi_bl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85" y="6113006"/>
            <a:ext cx="2017637" cy="4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99" cap="none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5pPr>
      <a:lvl6pPr marL="544106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6pPr>
      <a:lvl7pPr marL="1088212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7pPr>
      <a:lvl8pPr marL="1632318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8pPr>
      <a:lvl9pPr marL="2176423" algn="l" rtl="0" eaLnBrk="1" fontAlgn="base" hangingPunct="1">
        <a:spcBef>
          <a:spcPct val="0"/>
        </a:spcBef>
        <a:spcAft>
          <a:spcPct val="0"/>
        </a:spcAft>
        <a:defRPr sz="3699">
          <a:solidFill>
            <a:srgbClr val="565656"/>
          </a:solidFill>
          <a:latin typeface="Arial" charset="0"/>
          <a:cs typeface="Arial" charset="0"/>
        </a:defRPr>
      </a:lvl9pPr>
    </p:titleStyle>
    <p:bodyStyle>
      <a:lvl1pPr marL="423193" indent="-42319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2399">
          <a:solidFill>
            <a:schemeClr val="tx1"/>
          </a:solidFill>
          <a:latin typeface="+mn-lt"/>
          <a:ea typeface="+mn-ea"/>
          <a:cs typeface="+mn-cs"/>
        </a:defRPr>
      </a:lvl1pPr>
      <a:lvl2pPr marL="740588" indent="-315507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799">
          <a:solidFill>
            <a:schemeClr val="tx1"/>
          </a:solidFill>
          <a:latin typeface="+mn-lt"/>
          <a:cs typeface="+mn-cs"/>
        </a:defRPr>
      </a:lvl2pPr>
      <a:lvl3pPr marL="1027756" indent="-285278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799">
          <a:solidFill>
            <a:schemeClr val="tx1"/>
          </a:solidFill>
          <a:latin typeface="+mn-lt"/>
          <a:cs typeface="+mn-cs"/>
        </a:defRPr>
      </a:lvl3pPr>
      <a:lvl4pPr marL="1330037" indent="-300392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799">
          <a:solidFill>
            <a:schemeClr val="tx1"/>
          </a:solidFill>
          <a:latin typeface="+mn-lt"/>
          <a:cs typeface="+mn-cs"/>
        </a:defRPr>
      </a:lvl4pPr>
      <a:lvl5pPr marL="1602090" indent="-270165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799">
          <a:solidFill>
            <a:schemeClr val="tx1"/>
          </a:solidFill>
          <a:latin typeface="+mn-lt"/>
          <a:cs typeface="+mn-cs"/>
        </a:defRPr>
      </a:lvl5pPr>
      <a:lvl6pPr marL="2146196" indent="-270165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500">
          <a:solidFill>
            <a:srgbClr val="565656"/>
          </a:solidFill>
          <a:latin typeface="+mn-lt"/>
          <a:cs typeface="+mn-cs"/>
        </a:defRPr>
      </a:lvl6pPr>
      <a:lvl7pPr marL="2690303" indent="-270165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500">
          <a:solidFill>
            <a:srgbClr val="565656"/>
          </a:solidFill>
          <a:latin typeface="+mn-lt"/>
          <a:cs typeface="+mn-cs"/>
        </a:defRPr>
      </a:lvl7pPr>
      <a:lvl8pPr marL="3234408" indent="-270165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500">
          <a:solidFill>
            <a:srgbClr val="565656"/>
          </a:solidFill>
          <a:latin typeface="+mn-lt"/>
          <a:cs typeface="+mn-cs"/>
        </a:defRPr>
      </a:lvl8pPr>
      <a:lvl9pPr marL="3778514" indent="-270165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500">
          <a:solidFill>
            <a:srgbClr val="565656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06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212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318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423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531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4636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8742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2849" algn="l" defTabSz="1088212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3483" y="250834"/>
            <a:ext cx="1439749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7"/>
              </a:lnSpc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811" y="684000"/>
            <a:ext cx="1007824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811" y="2088004"/>
            <a:ext cx="10078249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</a:t>
            </a:r>
            <a:br>
              <a:rPr lang="sv-SE" dirty="0"/>
            </a:br>
            <a:r>
              <a:rPr lang="sv-SE" dirty="0"/>
              <a:t>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212" y="250834"/>
            <a:ext cx="7198748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7"/>
              </a:lnSpc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9948" y="250834"/>
            <a:ext cx="719876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7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6C25F9FA-A9E7-4A9D-84E9-B8BC8462A9F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03811" y="468004"/>
            <a:ext cx="10078249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104317" y="5797587"/>
            <a:ext cx="1007774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1295"/>
            <a:ext cx="1889016" cy="5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99" cap="none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5pPr>
      <a:lvl6pPr marL="414535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6pPr>
      <a:lvl7pPr marL="829068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7pPr>
      <a:lvl8pPr marL="1243603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8pPr>
      <a:lvl9pPr marL="1658139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9pPr>
    </p:titleStyle>
    <p:bodyStyle>
      <a:lvl1pPr marL="322414" indent="-322414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799">
          <a:solidFill>
            <a:schemeClr val="tx1"/>
          </a:solidFill>
          <a:latin typeface="+mn-lt"/>
          <a:ea typeface="+mn-ea"/>
          <a:cs typeface="+mn-cs"/>
        </a:defRPr>
      </a:lvl1pPr>
      <a:lvl2pPr marL="564227" indent="-24037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2pPr>
      <a:lvl3pPr marL="783011" indent="-217344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3pPr>
      <a:lvl4pPr marL="1013309" indent="-228858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4pPr>
      <a:lvl5pPr marL="1220575" indent="-205827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5pPr>
      <a:lvl6pPr marL="1635108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6pPr>
      <a:lvl7pPr marL="2049644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7pPr>
      <a:lvl8pPr marL="2464177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8pPr>
      <a:lvl9pPr marL="2878713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35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68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03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139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672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209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743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276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3483" y="250834"/>
            <a:ext cx="1439749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7"/>
              </a:lnSpc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811" y="684000"/>
            <a:ext cx="10078249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811" y="2088004"/>
            <a:ext cx="10078249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</a:t>
            </a:r>
            <a:br>
              <a:rPr lang="sv-SE" dirty="0"/>
            </a:br>
            <a:r>
              <a:rPr lang="sv-SE" dirty="0"/>
              <a:t>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212" y="250834"/>
            <a:ext cx="7198748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7"/>
              </a:lnSpc>
              <a:defRPr sz="7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9948" y="250834"/>
            <a:ext cx="719876" cy="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7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6C25F9FA-A9E7-4A9D-84E9-B8BC8462A9F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03811" y="468004"/>
            <a:ext cx="10078249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1104317" y="5797587"/>
            <a:ext cx="1007774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08" tIns="41454" rIns="82908" bIns="41454"/>
          <a:lstStyle/>
          <a:p>
            <a:endParaRPr lang="sv-SE" sz="1799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3043" y="6021295"/>
            <a:ext cx="1889016" cy="5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99" cap="none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5pPr>
      <a:lvl6pPr marL="414535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6pPr>
      <a:lvl7pPr marL="829068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7pPr>
      <a:lvl8pPr marL="1243603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8pPr>
      <a:lvl9pPr marL="1658139" algn="l" rtl="0" eaLnBrk="1" fontAlgn="base" hangingPunct="1">
        <a:spcBef>
          <a:spcPct val="0"/>
        </a:spcBef>
        <a:spcAft>
          <a:spcPct val="0"/>
        </a:spcAft>
        <a:defRPr sz="2799">
          <a:solidFill>
            <a:srgbClr val="565656"/>
          </a:solidFill>
          <a:latin typeface="Arial" charset="0"/>
          <a:cs typeface="Arial" charset="0"/>
        </a:defRPr>
      </a:lvl9pPr>
    </p:titleStyle>
    <p:bodyStyle>
      <a:lvl1pPr marL="322414" indent="-322414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799">
          <a:solidFill>
            <a:schemeClr val="tx1"/>
          </a:solidFill>
          <a:latin typeface="+mn-lt"/>
          <a:ea typeface="+mn-ea"/>
          <a:cs typeface="+mn-cs"/>
        </a:defRPr>
      </a:lvl1pPr>
      <a:lvl2pPr marL="564227" indent="-240373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2pPr>
      <a:lvl3pPr marL="783011" indent="-217344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3pPr>
      <a:lvl4pPr marL="1013309" indent="-228858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4pPr>
      <a:lvl5pPr marL="1220575" indent="-205827" algn="l" rtl="0" eaLnBrk="1" fontAlgn="base" hangingPunct="1">
        <a:spcBef>
          <a:spcPct val="0"/>
        </a:spcBef>
        <a:spcAft>
          <a:spcPct val="100000"/>
        </a:spcAft>
        <a:buClrTx/>
        <a:buFont typeface="Arial" charset="0"/>
        <a:buChar char="&gt;"/>
        <a:defRPr sz="1300">
          <a:solidFill>
            <a:schemeClr val="tx1"/>
          </a:solidFill>
          <a:latin typeface="+mn-lt"/>
          <a:cs typeface="+mn-cs"/>
        </a:defRPr>
      </a:lvl5pPr>
      <a:lvl6pPr marL="1635108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6pPr>
      <a:lvl7pPr marL="2049644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7pPr>
      <a:lvl8pPr marL="2464177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8pPr>
      <a:lvl9pPr marL="2878713" indent="-205827" algn="l" rtl="0" eaLnBrk="1" fontAlgn="base" hangingPunct="1">
        <a:spcBef>
          <a:spcPct val="0"/>
        </a:spcBef>
        <a:spcAft>
          <a:spcPct val="100000"/>
        </a:spcAft>
        <a:buClr>
          <a:schemeClr val="tx1"/>
        </a:buClr>
        <a:buFont typeface="Arial" charset="0"/>
        <a:buChar char="&gt;"/>
        <a:defRPr sz="1200">
          <a:solidFill>
            <a:srgbClr val="565656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35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68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03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139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672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209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743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276" algn="l" defTabSz="8290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intelligent.s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t.ragnarsson@lansstyrelsen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0.jp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k.se/om-kraftsystemet/kontrollrumm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273217"/>
            <a:ext cx="9144000" cy="1921377"/>
          </a:xfrm>
        </p:spPr>
        <p:txBody>
          <a:bodyPr>
            <a:noAutofit/>
          </a:bodyPr>
          <a:lstStyle/>
          <a:p>
            <a:r>
              <a:rPr lang="sv-SE" sz="3200" dirty="0"/>
              <a:t>Energieffektivisera </a:t>
            </a:r>
            <a:br>
              <a:rPr lang="sv-SE" sz="3200" dirty="0"/>
            </a:br>
            <a:r>
              <a:rPr lang="sv-SE" sz="1800" dirty="0"/>
              <a:t>och</a:t>
            </a:r>
            <a:br>
              <a:rPr lang="sv-SE" sz="1800" dirty="0"/>
            </a:br>
            <a:r>
              <a:rPr lang="sv-SE" sz="4400" dirty="0"/>
              <a:t>Platta kurvan för 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A7EF85-E10B-419A-83FA-E55B492711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99" y="6136302"/>
            <a:ext cx="1445260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38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524516"/>
            <a:ext cx="9206948" cy="1325563"/>
          </a:xfrm>
        </p:spPr>
        <p:txBody>
          <a:bodyPr>
            <a:normAutofit/>
          </a:bodyPr>
          <a:lstStyle/>
          <a:p>
            <a:r>
              <a:rPr lang="sv-SE" sz="3200" kern="0" dirty="0"/>
              <a:t>Elanvändning, Dalarna</a:t>
            </a:r>
            <a:r>
              <a:rPr lang="sv-SE" sz="4400" b="1" kern="0" dirty="0"/>
              <a:t> </a:t>
            </a:r>
            <a:endParaRPr lang="sv-SE" dirty="0"/>
          </a:p>
        </p:txBody>
      </p:sp>
      <p:pic>
        <p:nvPicPr>
          <p:cNvPr id="7" name="Picture 33">
            <a:extLst>
              <a:ext uri="{FF2B5EF4-FFF2-40B4-BE49-F238E27FC236}">
                <a16:creationId xmlns:a16="http://schemas.microsoft.com/office/drawing/2014/main" id="{020237FB-6D60-4A67-A444-AD53CE3755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08" y="1850078"/>
            <a:ext cx="8125140" cy="4005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28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524516"/>
            <a:ext cx="9206948" cy="1325563"/>
          </a:xfrm>
        </p:spPr>
        <p:txBody>
          <a:bodyPr>
            <a:normAutofit/>
          </a:bodyPr>
          <a:lstStyle/>
          <a:p>
            <a:r>
              <a:rPr lang="sv-SE" sz="3200" kern="0" dirty="0"/>
              <a:t>Elanvändning, Dalarna</a:t>
            </a:r>
            <a:br>
              <a:rPr lang="sv-SE" sz="3200" kern="0" dirty="0"/>
            </a:br>
            <a:r>
              <a:rPr lang="sv-SE" sz="3200" kern="0" dirty="0"/>
              <a:t>- stor skillnad om mycket fjärrvärme eller inte</a:t>
            </a:r>
            <a:r>
              <a:rPr lang="sv-SE" sz="4400" b="1" kern="0" dirty="0"/>
              <a:t> </a:t>
            </a:r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12A35A-12ED-4683-867F-D4E9D27247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16" y="2098963"/>
            <a:ext cx="7514384" cy="3461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4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524516"/>
            <a:ext cx="9206948" cy="1325563"/>
          </a:xfrm>
        </p:spPr>
        <p:txBody>
          <a:bodyPr>
            <a:normAutofit/>
          </a:bodyPr>
          <a:lstStyle/>
          <a:p>
            <a:r>
              <a:rPr lang="sv-SE" sz="3200" kern="0" dirty="0"/>
              <a:t>Laddmönster för elbilar har stor betydelse i lokalnäten</a:t>
            </a:r>
            <a:endParaRPr lang="sv-SE" dirty="0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371054FF-0FFB-42AF-B89C-5C3ECDC085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29" y="1812997"/>
            <a:ext cx="7969453" cy="32320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82C0A8-31A5-4A5E-9EF2-ADAFF7DF620C}"/>
              </a:ext>
            </a:extLst>
          </p:cNvPr>
          <p:cNvSpPr txBox="1"/>
          <p:nvPr/>
        </p:nvSpPr>
        <p:spPr>
          <a:xfrm>
            <a:off x="2447109" y="5246255"/>
            <a:ext cx="7872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sv-SE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Tillkommande effektbehov inom Malungs Elnät från transportsektorn 2045 för en vintervecka jämfört med lastprofilen för 2019, behovsstyrt (vänster) respektive utjämnat (höger) laddningsmönster.</a:t>
            </a:r>
          </a:p>
        </p:txBody>
      </p:sp>
    </p:spTree>
    <p:extLst>
      <p:ext uri="{BB962C8B-B14F-4D97-AF65-F5344CB8AC3E}">
        <p14:creationId xmlns:p14="http://schemas.microsoft.com/office/powerpoint/2010/main" val="152906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Dalarnas effekttoppar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3ED757-22CF-4981-9EC9-2B9D4A9C0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16"/>
          <a:stretch/>
        </p:blipFill>
        <p:spPr>
          <a:xfrm>
            <a:off x="1097280" y="1690688"/>
            <a:ext cx="6655813" cy="450954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FE167F2-2343-42E8-BFB9-C072CE061EF4}"/>
              </a:ext>
            </a:extLst>
          </p:cNvPr>
          <p:cNvSpPr txBox="1"/>
          <p:nvPr/>
        </p:nvSpPr>
        <p:spPr>
          <a:xfrm>
            <a:off x="8106641" y="2830085"/>
            <a:ext cx="33394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Främst tider för behov av att platta kurvan: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Industri: </a:t>
            </a:r>
            <a:r>
              <a:rPr lang="sv-S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Vard</a:t>
            </a:r>
            <a:r>
              <a:rPr lang="sv-S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07-09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Hushåll: </a:t>
            </a:r>
            <a:r>
              <a:rPr lang="sv-S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Vard</a:t>
            </a:r>
            <a:r>
              <a:rPr lang="sv-S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17-19 + fm helger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Kommunala </a:t>
            </a:r>
            <a:r>
              <a:rPr lang="sv-SE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org</a:t>
            </a:r>
            <a:r>
              <a:rPr lang="sv-SE" sz="1600" b="1">
                <a:solidFill>
                  <a:srgbClr val="000000"/>
                </a:solidFill>
                <a:latin typeface="Arial" panose="020B0604020202020204" pitchFamily="34" charset="0"/>
              </a:rPr>
              <a:t>: 08-12</a:t>
            </a:r>
            <a:endParaRPr lang="sv-SE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v-SE" sz="1600" b="1" dirty="0">
                <a:solidFill>
                  <a:srgbClr val="000000"/>
                </a:solidFill>
                <a:latin typeface="Arial" panose="020B0604020202020204" pitchFamily="34" charset="0"/>
              </a:rPr>
              <a:t>Övriga verks: 07-09 och 17-19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77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Dalarnas mål: 50 MW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FE167F2-2343-42E8-BFB9-C072CE061EF4}"/>
              </a:ext>
            </a:extLst>
          </p:cNvPr>
          <p:cNvSpPr txBox="1"/>
          <p:nvPr/>
        </p:nvSpPr>
        <p:spPr>
          <a:xfrm>
            <a:off x="5519956" y="3820797"/>
            <a:ext cx="522983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Behov av att platta kurvan: 50 MW</a:t>
            </a:r>
          </a:p>
          <a:p>
            <a:pPr marL="0" indent="0">
              <a:buNone/>
            </a:pPr>
            <a:b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Motsvarar lika mycket som Hedemoras hela lokalnät</a:t>
            </a:r>
            <a:endParaRPr lang="sv-SE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CC5C9-BF0D-4504-BC05-A068EA56D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3"/>
          <a:stretch/>
        </p:blipFill>
        <p:spPr>
          <a:xfrm>
            <a:off x="1715534" y="2075887"/>
            <a:ext cx="2464307" cy="34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65125"/>
            <a:ext cx="9206948" cy="3854335"/>
          </a:xfrm>
        </p:spPr>
        <p:txBody>
          <a:bodyPr>
            <a:normAutofit/>
          </a:bodyPr>
          <a:lstStyle/>
          <a:p>
            <a:r>
              <a:rPr lang="sv-SE" dirty="0"/>
              <a:t>Kampanj: </a:t>
            </a:r>
            <a:br>
              <a:rPr lang="sv-SE" dirty="0"/>
            </a:br>
            <a:r>
              <a:rPr lang="sv-SE" dirty="0"/>
              <a:t>Platta kurvan </a:t>
            </a:r>
            <a:br>
              <a:rPr lang="sv-SE" dirty="0"/>
            </a:br>
            <a:r>
              <a:rPr lang="sv-SE" dirty="0"/>
              <a:t>för el</a:t>
            </a:r>
            <a:endParaRPr lang="sv-SE" sz="2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AC49AD-54BA-445E-A577-4DEFF6C4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782491" y="187282"/>
            <a:ext cx="4594883" cy="65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Kampanj: Platta kurvan för el</a:t>
            </a:r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2215A06-7428-485D-97A3-29A348F6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080"/>
            <a:ext cx="12268422" cy="64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Vinster </a:t>
            </a:r>
            <a:br>
              <a:rPr lang="sv-SE" dirty="0"/>
            </a:br>
            <a:r>
              <a:rPr lang="sv-SE" sz="2200" dirty="0"/>
              <a:t>Minska den totala energianvändningen och platta kurvan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82941" y="1993184"/>
            <a:ext cx="94690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dirty="0"/>
              <a:t>Sänker kostnaden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Minskar risken för bortkoppling (2 % minskade toppar minskar risken för frånkoppling till en f</a:t>
            </a:r>
            <a:r>
              <a:rPr lang="sv-SE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emtedel)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kern="0" dirty="0"/>
              <a:t>Minskar extrema pristoppar. (Priserna på alla kWh på Nord Pool bestäms utifrån hur mycket det kostar att producera den sista kWh)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kern="0" dirty="0"/>
              <a:t>Solidaritet med resten av Europa</a:t>
            </a:r>
            <a:endParaRPr lang="sv-SE" sz="240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dirty="0"/>
              <a:t>Bidra till klimatmålen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dirty="0"/>
              <a:t>Uppfyll miljöbalkens krav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57150"/>
            <a:r>
              <a:rPr lang="sv-SE" sz="2400" b="1" dirty="0"/>
              <a:t>Offentliga behöver föregå med gott exempel!</a:t>
            </a:r>
          </a:p>
        </p:txBody>
      </p:sp>
    </p:spTree>
    <p:extLst>
      <p:ext uri="{BB962C8B-B14F-4D97-AF65-F5344CB8AC3E}">
        <p14:creationId xmlns:p14="http://schemas.microsoft.com/office/powerpoint/2010/main" val="321685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kan du göra?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82941" y="1993184"/>
            <a:ext cx="872245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sv-SE" sz="2800" dirty="0"/>
              <a:t>Få full koll på energianvändningen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sv-SE" sz="2800" dirty="0"/>
              <a:t>Hushålla med energi (energieffektivisera)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sv-SE" sz="2800" dirty="0"/>
              <a:t>Hushålla med effekt (platta kurvan)</a:t>
            </a:r>
          </a:p>
          <a:p>
            <a:pPr marL="57150" indent="0">
              <a:buNone/>
            </a:pPr>
            <a:endParaRPr lang="sv-SE" sz="2400" dirty="0"/>
          </a:p>
          <a:p>
            <a:pPr marL="57150" indent="0">
              <a:buNone/>
            </a:pPr>
            <a:endParaRPr lang="sv-SE" sz="2400" dirty="0"/>
          </a:p>
          <a:p>
            <a:pPr marL="57150" indent="0">
              <a:buNone/>
            </a:pPr>
            <a:endParaRPr lang="sv-SE" sz="2400" dirty="0"/>
          </a:p>
          <a:p>
            <a:pPr marL="57150" indent="0">
              <a:buNone/>
            </a:pPr>
            <a:endParaRPr lang="sv-SE" sz="24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9B2DCA-2B8A-4599-AC16-792975FA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293" y="365125"/>
            <a:ext cx="2506507" cy="22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E9B2DCA-2B8A-4599-AC16-792975FA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733" y="0"/>
            <a:ext cx="2506507" cy="2207056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Få koll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82941" y="1892716"/>
            <a:ext cx="10160979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Hur mycket energi som används.</a:t>
            </a:r>
          </a:p>
          <a:p>
            <a:pPr marL="4000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När effekt-toppar uppstår.</a:t>
            </a:r>
          </a:p>
          <a:p>
            <a:pPr marL="57150">
              <a:lnSpc>
                <a:spcPct val="150000"/>
              </a:lnSpc>
            </a:pPr>
            <a:r>
              <a:rPr lang="sv-SE" sz="2400" dirty="0">
                <a:sym typeface="Wingdings" panose="05000000000000000000" pitchFamily="2" charset="2"/>
              </a:rPr>
              <a:t> </a:t>
            </a:r>
            <a:r>
              <a:rPr lang="sv-SE" sz="2400" dirty="0"/>
              <a:t>Ta ut timvärden från elbolag och fjärrvärmeleverantör. Följ upp löpande.</a:t>
            </a:r>
          </a:p>
          <a:p>
            <a:pPr marL="40005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Se över elavtal</a:t>
            </a:r>
            <a:br>
              <a:rPr lang="sv-SE" sz="2400" dirty="0"/>
            </a:br>
            <a:r>
              <a:rPr lang="sv-SE" sz="2400" u="sng" dirty="0"/>
              <a:t>Abonnemang</a:t>
            </a:r>
            <a:r>
              <a:rPr lang="sv-SE" sz="2400" dirty="0"/>
              <a:t> (Säkringstaxa, Effekttaxa)</a:t>
            </a:r>
            <a:br>
              <a:rPr lang="sv-SE" sz="2400" dirty="0"/>
            </a:br>
            <a:r>
              <a:rPr lang="sv-SE" sz="2400" u="sng" dirty="0"/>
              <a:t>Elhandelavtal</a:t>
            </a:r>
            <a:r>
              <a:rPr lang="sv-SE" sz="2400" dirty="0"/>
              <a:t> (Fastpris, rörligt genomsnitt pris månad, mix, rörligt timpris </a:t>
            </a: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8845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EU:s omställning av energisystemet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29D2BB-F12D-A949-B63A-3EC16672FE75}"/>
              </a:ext>
            </a:extLst>
          </p:cNvPr>
          <p:cNvSpPr txBox="1"/>
          <p:nvPr/>
        </p:nvSpPr>
        <p:spPr>
          <a:xfrm>
            <a:off x="925015" y="1769287"/>
            <a:ext cx="571067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RePower</a:t>
            </a: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EU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Fossilfri energi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Tillräcklig energitillförsel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(både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energi och effekt)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Robust energisystem som klarar 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klimatförändringar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Rimligt energipris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Minskad (geopolitisk) sårbarhet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05FC57-9048-4E8F-9E7C-4190325D0098}"/>
              </a:ext>
            </a:extLst>
          </p:cNvPr>
          <p:cNvSpPr txBox="1"/>
          <p:nvPr/>
        </p:nvSpPr>
        <p:spPr>
          <a:xfrm>
            <a:off x="1468074" y="5647093"/>
            <a:ext cx="713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1" dirty="0"/>
              <a:t>Takten i omställningen behöver fördubblas!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D2C457D-8732-4F92-B94C-15A5ABA07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1" r="3875"/>
          <a:stretch/>
        </p:blipFill>
        <p:spPr>
          <a:xfrm>
            <a:off x="6682995" y="1442180"/>
            <a:ext cx="4670805" cy="39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Energieffektivisera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82940" y="1576624"/>
            <a:ext cx="1054706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spcAft>
                <a:spcPts val="600"/>
              </a:spcAft>
            </a:pPr>
            <a:r>
              <a:rPr lang="sv-SE" sz="2400" dirty="0"/>
              <a:t>Många har kommit långt, men det finns alltid mer att göra!</a:t>
            </a:r>
          </a:p>
          <a:p>
            <a:pPr marL="57150">
              <a:spcAft>
                <a:spcPts val="600"/>
              </a:spcAft>
            </a:pPr>
            <a:r>
              <a:rPr lang="sv-SE" sz="2400" b="1" dirty="0"/>
              <a:t>Framgångsfaktorer:</a:t>
            </a:r>
            <a:br>
              <a:rPr lang="sv-SE" sz="2400" dirty="0"/>
            </a:br>
            <a:r>
              <a:rPr lang="sv-SE" sz="2400" dirty="0"/>
              <a:t>- Engagemang från högsta ledningen</a:t>
            </a:r>
            <a:br>
              <a:rPr lang="sv-SE" sz="2400" dirty="0"/>
            </a:br>
            <a:r>
              <a:rPr lang="sv-SE" sz="2400" dirty="0"/>
              <a:t>- </a:t>
            </a:r>
            <a:r>
              <a:rPr lang="sv-SE" sz="2400" kern="0" dirty="0"/>
              <a:t>Beslut om en långsiktig strategi med visioner och mål</a:t>
            </a:r>
            <a:br>
              <a:rPr lang="sv-SE" sz="2400" kern="0" dirty="0"/>
            </a:br>
            <a:r>
              <a:rPr lang="sv-SE" sz="2400" kern="0" dirty="0"/>
              <a:t>- Energikartläggningar för alla fastigheter med plan för åtgärder (organisation/beteende, drift/underhåll och investeringar)</a:t>
            </a:r>
            <a:br>
              <a:rPr lang="sv-SE" sz="2400" kern="0" dirty="0"/>
            </a:br>
            <a:r>
              <a:rPr lang="sv-SE" sz="2400" kern="0" dirty="0"/>
              <a:t>- Att medel för investeringar avsätts</a:t>
            </a:r>
            <a:br>
              <a:rPr lang="sv-SE" sz="2400" kern="0" dirty="0"/>
            </a:br>
            <a:r>
              <a:rPr lang="sv-SE" sz="2400" kern="0" dirty="0"/>
              <a:t>- Utsedda personer med kunskap och ansvar</a:t>
            </a:r>
            <a:br>
              <a:rPr lang="sv-SE" sz="2400" kern="0" dirty="0"/>
            </a:br>
            <a:r>
              <a:rPr lang="sv-SE" sz="2400" kern="0" dirty="0"/>
              <a:t>- Strukturerat och systematiskt arbetssätt.</a:t>
            </a:r>
          </a:p>
          <a:p>
            <a:pPr marL="57150"/>
            <a:endParaRPr lang="sv-SE" sz="2400" dirty="0"/>
          </a:p>
          <a:p>
            <a:pPr marL="57150" indent="0">
              <a:buNone/>
            </a:pPr>
            <a:r>
              <a:rPr lang="sv-SE" sz="2400" dirty="0"/>
              <a:t>NU: Åtgärder som ger effekt på kort sikt, även för att klara höga energikostnader</a:t>
            </a:r>
            <a:br>
              <a:rPr lang="sv-SE" sz="2400" dirty="0"/>
            </a:br>
            <a:r>
              <a:rPr lang="sv-SE" sz="2400" kern="0" dirty="0">
                <a:sym typeface="Wingdings" panose="05000000000000000000" pitchFamily="2" charset="2"/>
              </a:rPr>
              <a:t> </a:t>
            </a:r>
            <a:r>
              <a:rPr lang="sv-SE" sz="2400" kern="0" dirty="0"/>
              <a:t>Att minska den totala energianvändningen minskar också effekttopparna.</a:t>
            </a:r>
          </a:p>
          <a:p>
            <a:pPr marL="57150" indent="0">
              <a:buNone/>
            </a:pP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6C745A-7489-4BD4-BC70-BDD12A8F2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637" y="698129"/>
            <a:ext cx="2473235" cy="25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ak&#10;&#10;Automatiskt genererad beskrivning">
            <a:extLst>
              <a:ext uri="{FF2B5EF4-FFF2-40B4-BE49-F238E27FC236}">
                <a16:creationId xmlns:a16="http://schemas.microsoft.com/office/drawing/2014/main" id="{E814D7FC-8DF4-4A12-8EF9-135B8EA28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298"/>
          <a:stretch/>
        </p:blipFill>
        <p:spPr>
          <a:xfrm>
            <a:off x="0" y="-1"/>
            <a:ext cx="12192000" cy="68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Hushålla med effekt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82941" y="1993184"/>
            <a:ext cx="94690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800" b="1" dirty="0"/>
              <a:t>Använda el rätt tid på dygnet</a:t>
            </a:r>
          </a:p>
          <a:p>
            <a:pPr marL="57150" indent="0">
              <a:buNone/>
            </a:pPr>
            <a:r>
              <a:rPr lang="sv-SE" sz="2400" kern="0" dirty="0"/>
              <a:t>Inte lika många jobbar aktivt med detta.</a:t>
            </a:r>
          </a:p>
          <a:p>
            <a:pPr marL="57150" indent="0">
              <a:buNone/>
            </a:pPr>
            <a:br>
              <a:rPr lang="sv-SE" sz="1600" kern="0" dirty="0"/>
            </a:br>
            <a:r>
              <a:rPr lang="sv-SE" sz="2400" kern="0" dirty="0"/>
              <a:t>Exempel: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kern="0" dirty="0"/>
              <a:t>Undvik att starta många maskiner samtidigt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kern="0" dirty="0"/>
              <a:t>Använda eldrivna maskiner/utrustning andra tider på dygnet, t ex laddning av elbilar.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400" kern="0" dirty="0"/>
              <a:t>Tillfällig avstängning kylkompressorer, värmepumpar, ventilation</a:t>
            </a:r>
            <a:r>
              <a:rPr lang="sv-S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endParaRPr lang="sv-SE" sz="2400" kern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3A0C8B-5FC6-4C6B-B3C5-725573E4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614" y="762846"/>
            <a:ext cx="2975626" cy="28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8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9B9ABA-BAC4-460F-9443-A4025EE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552" y="2976503"/>
            <a:ext cx="1166869" cy="37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Leksand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99CDAB-B455-DEA0-5969-272730525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219336"/>
              </p:ext>
            </p:extLst>
          </p:nvPr>
        </p:nvGraphicFramePr>
        <p:xfrm>
          <a:off x="6781800" y="322204"/>
          <a:ext cx="4572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345D6E6-AAD6-E165-B79B-1A40C7865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172701"/>
              </p:ext>
            </p:extLst>
          </p:nvPr>
        </p:nvGraphicFramePr>
        <p:xfrm>
          <a:off x="2036284" y="366271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0D4CAC7-310C-4831-BF9B-3220DC26DEE4}"/>
              </a:ext>
            </a:extLst>
          </p:cNvPr>
          <p:cNvSpPr txBox="1">
            <a:spLocks/>
          </p:cNvSpPr>
          <p:nvPr/>
        </p:nvSpPr>
        <p:spPr>
          <a:xfrm>
            <a:off x="3785672" y="2992187"/>
            <a:ext cx="1166869" cy="37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Gagnef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28F4F4-37C0-358B-E11E-17B769BA5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020109"/>
              </p:ext>
            </p:extLst>
          </p:nvPr>
        </p:nvGraphicFramePr>
        <p:xfrm>
          <a:off x="2190518" y="3276666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938CDFBB-C4B8-428B-8F91-672CCD371496}"/>
              </a:ext>
            </a:extLst>
          </p:cNvPr>
          <p:cNvSpPr txBox="1">
            <a:spLocks/>
          </p:cNvSpPr>
          <p:nvPr/>
        </p:nvSpPr>
        <p:spPr>
          <a:xfrm>
            <a:off x="3833410" y="5907947"/>
            <a:ext cx="1166869" cy="37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Rättvik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71ACD77-1084-94B7-759C-FF441C98E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432574"/>
              </p:ext>
            </p:extLst>
          </p:nvPr>
        </p:nvGraphicFramePr>
        <p:xfrm>
          <a:off x="6817609" y="3270354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9D1BA356-9635-4534-B070-0F224250E076}"/>
              </a:ext>
            </a:extLst>
          </p:cNvPr>
          <p:cNvSpPr txBox="1">
            <a:spLocks/>
          </p:cNvSpPr>
          <p:nvPr/>
        </p:nvSpPr>
        <p:spPr>
          <a:xfrm>
            <a:off x="8689557" y="5875020"/>
            <a:ext cx="1166869" cy="37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Säter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FA7768-99AB-4E39-A3DC-8333EEFE8EA6}"/>
              </a:ext>
            </a:extLst>
          </p:cNvPr>
          <p:cNvSpPr txBox="1">
            <a:spLocks/>
          </p:cNvSpPr>
          <p:nvPr/>
        </p:nvSpPr>
        <p:spPr>
          <a:xfrm>
            <a:off x="573330" y="2922682"/>
            <a:ext cx="1800115" cy="121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Kommunernas egna abonnemang</a:t>
            </a:r>
          </a:p>
        </p:txBody>
      </p:sp>
    </p:spTree>
    <p:extLst>
      <p:ext uri="{BB962C8B-B14F-4D97-AF65-F5344CB8AC3E}">
        <p14:creationId xmlns:p14="http://schemas.microsoft.com/office/powerpoint/2010/main" val="57435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0D4CAC7-310C-4831-BF9B-3220DC26DEE4}"/>
              </a:ext>
            </a:extLst>
          </p:cNvPr>
          <p:cNvSpPr txBox="1">
            <a:spLocks/>
          </p:cNvSpPr>
          <p:nvPr/>
        </p:nvSpPr>
        <p:spPr>
          <a:xfrm>
            <a:off x="877219" y="2165922"/>
            <a:ext cx="3749865" cy="246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/>
              <a:t>Borlänge kommuns egna abonnemang</a:t>
            </a:r>
          </a:p>
          <a:p>
            <a:pPr marL="0" indent="0">
              <a:buNone/>
            </a:pPr>
            <a:r>
              <a:rPr lang="sv-SE" sz="1800" dirty="0"/>
              <a:t>12 största abonnemangen som är ca 20 % av totala årsförbrukningen. De som ingår är skolor, sporthallar, badhus, stadshuset, återvinningscentral och äldreboende.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3B4FD783-63DE-4607-8D32-3FEF878A4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094074"/>
              </p:ext>
            </p:extLst>
          </p:nvPr>
        </p:nvGraphicFramePr>
        <p:xfrm>
          <a:off x="5296863" y="1725979"/>
          <a:ext cx="5277908" cy="272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05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0D4CAC7-310C-4831-BF9B-3220DC26DEE4}"/>
              </a:ext>
            </a:extLst>
          </p:cNvPr>
          <p:cNvSpPr txBox="1">
            <a:spLocks/>
          </p:cNvSpPr>
          <p:nvPr/>
        </p:nvSpPr>
        <p:spPr>
          <a:xfrm>
            <a:off x="877219" y="2165922"/>
            <a:ext cx="3749865" cy="246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/>
              <a:t>Hedemora kommuns alla egna abonnemang</a:t>
            </a:r>
          </a:p>
          <a:p>
            <a:pPr marL="0" indent="0">
              <a:buNone/>
            </a:pPr>
            <a:r>
              <a:rPr lang="sv-SE" sz="1800" dirty="0"/>
              <a:t>Tid på dygnet för de 12 högsta timuttagen på året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CB44E3-7225-4107-B920-D47D2C6FA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22702"/>
              </p:ext>
            </p:extLst>
          </p:nvPr>
        </p:nvGraphicFramePr>
        <p:xfrm>
          <a:off x="5056742" y="1068635"/>
          <a:ext cx="5451514" cy="366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82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storkök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59252" y="1768599"/>
            <a:ext cx="55088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800" b="1" kern="0" dirty="0"/>
              <a:t>Få koll!</a:t>
            </a:r>
            <a:br>
              <a:rPr lang="sv-SE" sz="2800" b="1" kern="0" dirty="0"/>
            </a:br>
            <a:r>
              <a:rPr lang="sv-SE" sz="2200" kern="0" dirty="0"/>
              <a:t>Energikartläggning. Jämförelser. Uppföljning. </a:t>
            </a:r>
          </a:p>
        </p:txBody>
      </p:sp>
      <p:pic>
        <p:nvPicPr>
          <p:cNvPr id="8" name="Bild 16">
            <a:extLst>
              <a:ext uri="{FF2B5EF4-FFF2-40B4-BE49-F238E27FC236}">
                <a16:creationId xmlns:a16="http://schemas.microsoft.com/office/drawing/2014/main" id="{8AE98794-E03C-4531-859A-3A2EB90F56D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56" y="3222170"/>
            <a:ext cx="3577044" cy="294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7">
            <a:extLst>
              <a:ext uri="{FF2B5EF4-FFF2-40B4-BE49-F238E27FC236}">
                <a16:creationId xmlns:a16="http://schemas.microsoft.com/office/drawing/2014/main" id="{B45930DA-37C0-4C44-808C-743A65150421}"/>
              </a:ext>
            </a:extLst>
          </p:cNvPr>
          <p:cNvPicPr/>
          <p:nvPr/>
        </p:nvPicPr>
        <p:blipFill rotWithShape="1">
          <a:blip r:embed="rId4" cstate="print"/>
          <a:srcRect r="19034"/>
          <a:stretch/>
        </p:blipFill>
        <p:spPr bwMode="auto">
          <a:xfrm>
            <a:off x="4392206" y="3222170"/>
            <a:ext cx="3577044" cy="294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0">
            <a:extLst>
              <a:ext uri="{FF2B5EF4-FFF2-40B4-BE49-F238E27FC236}">
                <a16:creationId xmlns:a16="http://schemas.microsoft.com/office/drawing/2014/main" id="{2B0140A2-0F72-4B01-8148-80519355E45A}"/>
              </a:ext>
            </a:extLst>
          </p:cNvPr>
          <p:cNvPicPr/>
          <p:nvPr/>
        </p:nvPicPr>
        <p:blipFill rotWithShape="1">
          <a:blip r:embed="rId5" cstate="print"/>
          <a:srcRect r="18848"/>
          <a:stretch/>
        </p:blipFill>
        <p:spPr bwMode="auto">
          <a:xfrm>
            <a:off x="8217811" y="3222170"/>
            <a:ext cx="3437163" cy="294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3">
            <a:extLst>
              <a:ext uri="{FF2B5EF4-FFF2-40B4-BE49-F238E27FC236}">
                <a16:creationId xmlns:a16="http://schemas.microsoft.com/office/drawing/2014/main" id="{4FBA5552-FDEF-4A39-89E0-4DDE8B4D1834}"/>
              </a:ext>
            </a:extLst>
          </p:cNvPr>
          <p:cNvPicPr/>
          <p:nvPr/>
        </p:nvPicPr>
        <p:blipFill rotWithShape="1">
          <a:blip r:embed="rId6" cstate="print"/>
          <a:srcRect r="13375"/>
          <a:stretch/>
        </p:blipFill>
        <p:spPr bwMode="auto">
          <a:xfrm>
            <a:off x="6847115" y="365125"/>
            <a:ext cx="4702630" cy="27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02BEA6E-B586-40BD-9FF6-5571E7E3597B}"/>
              </a:ext>
            </a:extLst>
          </p:cNvPr>
          <p:cNvSpPr txBox="1"/>
          <p:nvPr/>
        </p:nvSpPr>
        <p:spPr>
          <a:xfrm>
            <a:off x="1097280" y="5775154"/>
            <a:ext cx="3068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Skola A        Skola B         Skola C         Skola 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139D240-ED30-4394-831D-DFC251022E20}"/>
              </a:ext>
            </a:extLst>
          </p:cNvPr>
          <p:cNvSpPr txBox="1"/>
          <p:nvPr/>
        </p:nvSpPr>
        <p:spPr>
          <a:xfrm>
            <a:off x="4900929" y="5790663"/>
            <a:ext cx="3068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Skola A        Skola B         Skola C         Skola 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EDD48F0-720C-4549-A50E-AC9CC4B462B4}"/>
              </a:ext>
            </a:extLst>
          </p:cNvPr>
          <p:cNvSpPr txBox="1"/>
          <p:nvPr/>
        </p:nvSpPr>
        <p:spPr>
          <a:xfrm>
            <a:off x="8730179" y="5804563"/>
            <a:ext cx="3068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Skola A        Skola B         Skola C         Skola D</a:t>
            </a:r>
          </a:p>
        </p:txBody>
      </p:sp>
    </p:spTree>
    <p:extLst>
      <p:ext uri="{BB962C8B-B14F-4D97-AF65-F5344CB8AC3E}">
        <p14:creationId xmlns:p14="http://schemas.microsoft.com/office/powerpoint/2010/main" val="1182910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storkök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59252" y="1768599"/>
            <a:ext cx="550889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/>
            <a:r>
              <a:rPr lang="sv-SE" sz="2800" b="1" kern="0" dirty="0"/>
              <a:t>Energieffektivisera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sv-SE" sz="2200" kern="0" dirty="0"/>
              <a:t>Beteende, exempel:</a:t>
            </a:r>
            <a:br>
              <a:rPr lang="sv-SE" sz="2200" kern="0" dirty="0"/>
            </a:br>
            <a:r>
              <a:rPr lang="sv-SE" sz="2200" kern="0" dirty="0"/>
              <a:t>- Öppning dörrar till kyl/frys</a:t>
            </a:r>
            <a:br>
              <a:rPr lang="sv-SE" sz="2200" kern="0" dirty="0"/>
            </a:br>
            <a:r>
              <a:rPr lang="sv-SE" sz="2200" kern="0" dirty="0"/>
              <a:t>- Använd ugnar istället för stekbord</a:t>
            </a:r>
            <a:br>
              <a:rPr lang="sv-SE" sz="2200" kern="0" dirty="0"/>
            </a:br>
            <a:endParaRPr lang="sv-SE" sz="1000" kern="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200" kern="0" dirty="0"/>
              <a:t>Optimera/anpassa, exempel:</a:t>
            </a:r>
            <a:br>
              <a:rPr lang="sv-SE" sz="2200" kern="0" dirty="0"/>
            </a:br>
            <a:r>
              <a:rPr lang="sv-SE" sz="2200" kern="0" dirty="0"/>
              <a:t>- </a:t>
            </a:r>
            <a:r>
              <a:rPr lang="sv-SE" sz="2200" kern="0" dirty="0" err="1"/>
              <a:t>Behovstyr</a:t>
            </a:r>
            <a:r>
              <a:rPr lang="sv-SE" sz="2200" kern="0" dirty="0"/>
              <a:t> ventilation och belysning</a:t>
            </a:r>
            <a:br>
              <a:rPr lang="sv-SE" sz="2200" kern="0" dirty="0"/>
            </a:br>
            <a:r>
              <a:rPr lang="sv-SE" sz="2200" kern="0" dirty="0"/>
              <a:t>- Timer på serveringsdiskar kyla/värme</a:t>
            </a:r>
            <a:br>
              <a:rPr lang="sv-SE" sz="2200" kern="0" dirty="0"/>
            </a:br>
            <a:r>
              <a:rPr lang="sv-SE" sz="2200" kern="0" dirty="0"/>
              <a:t>- Stäng </a:t>
            </a:r>
            <a:r>
              <a:rPr lang="sv-SE" sz="2200" kern="0" dirty="0" err="1"/>
              <a:t>varmvattencirk</a:t>
            </a:r>
            <a:r>
              <a:rPr lang="sv-SE" sz="2200" kern="0" dirty="0"/>
              <a:t>. efter arbetstid </a:t>
            </a:r>
            <a:br>
              <a:rPr lang="sv-SE" sz="2200" kern="0" dirty="0"/>
            </a:br>
            <a:r>
              <a:rPr lang="sv-SE" sz="1600" kern="0" dirty="0"/>
              <a:t>(OBS Temp måste överstiga 60</a:t>
            </a:r>
            <a:r>
              <a:rPr lang="sv-SE" sz="1600" kern="0" baseline="30000" dirty="0"/>
              <a:t>o</a:t>
            </a:r>
            <a:r>
              <a:rPr lang="sv-SE" sz="1600" kern="0" dirty="0"/>
              <a:t>C minst en gång/vecka.)</a:t>
            </a:r>
            <a:br>
              <a:rPr lang="sv-SE" sz="1600" kern="0" dirty="0"/>
            </a:br>
            <a:endParaRPr lang="sv-SE" sz="1000" kern="0" dirty="0"/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sv-SE" sz="2200" kern="0" dirty="0"/>
              <a:t>Investeringar, exempel:</a:t>
            </a:r>
            <a:br>
              <a:rPr lang="sv-SE" sz="2200" kern="0" dirty="0"/>
            </a:br>
            <a:r>
              <a:rPr lang="sv-SE" sz="2200" kern="0" dirty="0"/>
              <a:t>- Värme, ventilation, LED, isolering, energieffektiv utrustning</a:t>
            </a:r>
          </a:p>
        </p:txBody>
      </p:sp>
      <p:pic>
        <p:nvPicPr>
          <p:cNvPr id="12" name="Bild 30">
            <a:extLst>
              <a:ext uri="{FF2B5EF4-FFF2-40B4-BE49-F238E27FC236}">
                <a16:creationId xmlns:a16="http://schemas.microsoft.com/office/drawing/2014/main" id="{04DDAD89-04EF-4579-9C4C-41D86143D3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691" y="1768599"/>
            <a:ext cx="5760720" cy="41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500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storkök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859252" y="1703283"/>
            <a:ext cx="54043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800" b="1" kern="0" dirty="0"/>
              <a:t>Hushålla med effekt</a:t>
            </a:r>
          </a:p>
          <a:p>
            <a:pPr marL="57150" indent="0">
              <a:buNone/>
            </a:pPr>
            <a:r>
              <a:rPr lang="sv-SE" sz="2400" kern="0" dirty="0"/>
              <a:t>Stor maskinpark bidrar till kommunernas största effekttoppar på förmiddagar.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6A36B95D-A247-442F-BC09-A8CE8227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87" y="796696"/>
            <a:ext cx="5404398" cy="3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9F6D161-6E63-45FB-ACD0-484EF83FC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16" t="24160" r="2326" b="33301"/>
          <a:stretch/>
        </p:blipFill>
        <p:spPr>
          <a:xfrm>
            <a:off x="931822" y="3222170"/>
            <a:ext cx="5529943" cy="29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4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storkök</a:t>
            </a:r>
            <a:endParaRPr lang="sv-SE" sz="2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8EAB0D5-2D0F-4F57-A9AF-260368FEC3AC}"/>
              </a:ext>
            </a:extLst>
          </p:cNvPr>
          <p:cNvSpPr txBox="1"/>
          <p:nvPr/>
        </p:nvSpPr>
        <p:spPr>
          <a:xfrm>
            <a:off x="931822" y="1732311"/>
            <a:ext cx="4661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400" kern="0" dirty="0"/>
              <a:t>Visualisering av effektuttag för ändrat beteende;</a:t>
            </a:r>
            <a:br>
              <a:rPr lang="sv-SE" sz="2400" kern="0" dirty="0"/>
            </a:br>
            <a:r>
              <a:rPr lang="sv-SE" sz="2400" kern="0" dirty="0"/>
              <a:t>Grönt – Gul – Rätt vid toppar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E898112-F79F-43CD-ABB4-A6B4BADEC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8" t="27682" r="32794" b="11494"/>
          <a:stretch/>
        </p:blipFill>
        <p:spPr>
          <a:xfrm>
            <a:off x="6473372" y="438442"/>
            <a:ext cx="5225144" cy="299055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E9D5810-172C-4EAE-B05B-5F5DF30F66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6" t="30673" r="12827" b="6502"/>
          <a:stretch/>
        </p:blipFill>
        <p:spPr>
          <a:xfrm>
            <a:off x="991186" y="3206845"/>
            <a:ext cx="6695267" cy="299055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5D1A9A55-2E5F-48A6-B2C6-F91F9A452EAC}"/>
              </a:ext>
            </a:extLst>
          </p:cNvPr>
          <p:cNvSpPr txBox="1"/>
          <p:nvPr/>
        </p:nvSpPr>
        <p:spPr>
          <a:xfrm>
            <a:off x="8196223" y="3887681"/>
            <a:ext cx="3157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400" kern="0" dirty="0"/>
              <a:t>Ugnar ger korta och höga effekt-toppar</a:t>
            </a:r>
          </a:p>
        </p:txBody>
      </p:sp>
    </p:spTree>
    <p:extLst>
      <p:ext uri="{BB962C8B-B14F-4D97-AF65-F5344CB8AC3E}">
        <p14:creationId xmlns:p14="http://schemas.microsoft.com/office/powerpoint/2010/main" val="218220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Energiintelligent Dalarna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C6837A-9E76-439A-BABE-C04DCD10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146" y="1190219"/>
            <a:ext cx="5044734" cy="5044734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70DA6B4-8835-47AE-BF47-80823290617B}"/>
              </a:ext>
            </a:extLst>
          </p:cNvPr>
          <p:cNvSpPr txBox="1">
            <a:spLocks/>
          </p:cNvSpPr>
          <p:nvPr/>
        </p:nvSpPr>
        <p:spPr>
          <a:xfrm>
            <a:off x="1021120" y="1916988"/>
            <a:ext cx="4694853" cy="382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r>
              <a:rPr lang="sv-SE" dirty="0"/>
              <a:t>Dalarnas energi- och klimatråd</a:t>
            </a:r>
          </a:p>
          <a:p>
            <a:r>
              <a:rPr lang="sv-SE" dirty="0"/>
              <a:t>Operativ samordningsgrupp</a:t>
            </a:r>
          </a:p>
          <a:p>
            <a:r>
              <a:rPr lang="sv-SE" dirty="0"/>
              <a:t>Färdplaner för varje sektor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hlinkClick r:id="rId3"/>
              </a:rPr>
              <a:t>www.energiintelligent.se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328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storkök</a:t>
            </a:r>
            <a:endParaRPr lang="sv-SE" sz="22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C510A2-74DF-46F1-9A5B-FE68BFF3FFE7}"/>
              </a:ext>
            </a:extLst>
          </p:cNvPr>
          <p:cNvSpPr txBox="1"/>
          <p:nvPr/>
        </p:nvSpPr>
        <p:spPr>
          <a:xfrm>
            <a:off x="931822" y="1676891"/>
            <a:ext cx="1025869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800" b="1" kern="0" dirty="0"/>
              <a:t>Ändra beteende genom</a:t>
            </a:r>
            <a:br>
              <a:rPr lang="sv-SE" sz="2800" b="1" kern="0" dirty="0"/>
            </a:br>
            <a:r>
              <a:rPr lang="sv-SE" sz="2400" kern="0" dirty="0"/>
              <a:t>- starta ugnar vid spridda tider</a:t>
            </a:r>
            <a:br>
              <a:rPr lang="sv-SE" sz="2400" kern="0" dirty="0"/>
            </a:br>
            <a:r>
              <a:rPr lang="sv-SE" sz="2400" kern="0" dirty="0"/>
              <a:t>- köra ugnar på lägre effekt</a:t>
            </a:r>
            <a:br>
              <a:rPr lang="sv-SE" sz="2400" kern="0" dirty="0"/>
            </a:br>
            <a:r>
              <a:rPr lang="sv-SE" sz="2400" kern="0" dirty="0"/>
              <a:t>- inte starta andra maskiner samtidigt</a:t>
            </a:r>
            <a:br>
              <a:rPr lang="sv-SE" sz="2400" kern="0" dirty="0"/>
            </a:br>
            <a:r>
              <a:rPr lang="sv-SE" sz="2400" kern="0" dirty="0"/>
              <a:t>- stäng tillfälligt av kompressorer för kyl- och </a:t>
            </a:r>
            <a:br>
              <a:rPr lang="sv-SE" sz="2400" kern="0" dirty="0"/>
            </a:br>
            <a:r>
              <a:rPr lang="sv-SE" sz="2400" kern="0" dirty="0"/>
              <a:t>frysrum under höglasttimmar (15 min 2-3 ggr/dag)</a:t>
            </a:r>
            <a:br>
              <a:rPr lang="sv-SE" sz="2400" kern="0" dirty="0"/>
            </a:br>
            <a:r>
              <a:rPr lang="sv-SE" sz="2400" kern="0" dirty="0"/>
              <a:t>- maträtter för </a:t>
            </a:r>
            <a:r>
              <a:rPr lang="sv-SE" sz="2400" kern="0" dirty="0" err="1"/>
              <a:t>slow-cocking</a:t>
            </a:r>
            <a:r>
              <a:rPr lang="sv-SE" sz="2400" kern="0" dirty="0"/>
              <a:t> under natten</a:t>
            </a:r>
          </a:p>
          <a:p>
            <a:pPr marL="57150" indent="0">
              <a:buNone/>
            </a:pPr>
            <a:endParaRPr lang="sv-SE" sz="2400" b="1" kern="0" dirty="0"/>
          </a:p>
          <a:p>
            <a:pPr marL="57150" indent="0">
              <a:buNone/>
            </a:pPr>
            <a:r>
              <a:rPr lang="sv-SE" sz="2800" b="1" kern="0" dirty="0"/>
              <a:t>Vinster</a:t>
            </a:r>
          </a:p>
          <a:p>
            <a:pPr marL="57150" indent="0">
              <a:buNone/>
            </a:pPr>
            <a:r>
              <a:rPr lang="sv-SE" sz="2400" kern="0" dirty="0"/>
              <a:t>Höga säkringsabonnemang = höga kostnader</a:t>
            </a:r>
          </a:p>
          <a:p>
            <a:pPr marL="57150" indent="0">
              <a:buNone/>
            </a:pPr>
            <a:r>
              <a:rPr lang="sv-SE" sz="2400" kern="0" dirty="0"/>
              <a:t>Höga effektbehov = elnätet behöver dimensioneras efter maxnivån</a:t>
            </a:r>
          </a:p>
          <a:p>
            <a:pPr marL="57150" indent="0">
              <a:buNone/>
            </a:pPr>
            <a:r>
              <a:rPr lang="sv-SE" sz="2400" kern="0" dirty="0"/>
              <a:t>Sänkta effekttoppar = minskar behov av förstärkta elnät</a:t>
            </a:r>
          </a:p>
          <a:p>
            <a:pPr marL="57150" indent="0">
              <a:buNone/>
            </a:pPr>
            <a:endParaRPr lang="sv-SE" sz="2800" b="1" kern="0" dirty="0"/>
          </a:p>
          <a:p>
            <a:pPr marL="57150" indent="0">
              <a:buNone/>
            </a:pPr>
            <a:endParaRPr lang="sv-SE" sz="2400" kern="0" dirty="0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CE8D2E07-3C4F-4984-8FA6-CE1CE117F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27213" r="20357" b="10927"/>
          <a:stretch/>
        </p:blipFill>
        <p:spPr bwMode="auto">
          <a:xfrm>
            <a:off x="7126514" y="820081"/>
            <a:ext cx="2331961" cy="28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733D766C-9099-48B2-A5FE-099D850B2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9" t="27301" r="20282" b="11111"/>
          <a:stretch/>
        </p:blipFill>
        <p:spPr bwMode="auto">
          <a:xfrm>
            <a:off x="9593941" y="815982"/>
            <a:ext cx="2331961" cy="28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20289-6691-4F74-B871-ACA1973F132D}"/>
              </a:ext>
            </a:extLst>
          </p:cNvPr>
          <p:cNvSpPr txBox="1"/>
          <p:nvPr/>
        </p:nvSpPr>
        <p:spPr>
          <a:xfrm>
            <a:off x="8156331" y="3671879"/>
            <a:ext cx="3769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676767"/>
                </a:solidFill>
                <a:latin typeface="GillSansStd"/>
              </a:rPr>
              <a:t>Före och efter i </a:t>
            </a:r>
            <a:r>
              <a:rPr lang="sv-SE" dirty="0" err="1">
                <a:solidFill>
                  <a:srgbClr val="676767"/>
                </a:solidFill>
                <a:latin typeface="GillSansStd"/>
              </a:rPr>
              <a:t>Uppskalaskola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2703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F419674-DF6F-47A9-BCC3-D0002768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5" y="1910526"/>
            <a:ext cx="3646741" cy="42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>
            <a:extLst>
              <a:ext uri="{FF2B5EF4-FFF2-40B4-BE49-F238E27FC236}">
                <a16:creationId xmlns:a16="http://schemas.microsoft.com/office/drawing/2014/main" id="{1ECBEE19-D404-4963-8B70-50896D09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26" y="1925044"/>
            <a:ext cx="3148528" cy="419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C0594BD-9201-4CDE-B636-4B1FE1F10DC1}"/>
              </a:ext>
            </a:extLst>
          </p:cNvPr>
          <p:cNvSpPr txBox="1"/>
          <p:nvPr/>
        </p:nvSpPr>
        <p:spPr>
          <a:xfrm>
            <a:off x="412847" y="1286099"/>
            <a:ext cx="3769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Här hittar du Reducerad effekt </a:t>
            </a:r>
            <a:b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</a:br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på </a:t>
            </a:r>
            <a:r>
              <a:rPr lang="sv-SE" b="0" i="0" dirty="0" err="1">
                <a:solidFill>
                  <a:srgbClr val="676767"/>
                </a:solidFill>
                <a:effectLst/>
                <a:latin typeface="GillSansStd"/>
              </a:rPr>
              <a:t>Rationals</a:t>
            </a:r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 ugnar: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839787C-E1AF-4A1E-883F-51FAA398A42D}"/>
              </a:ext>
            </a:extLst>
          </p:cNvPr>
          <p:cNvSpPr txBox="1"/>
          <p:nvPr/>
        </p:nvSpPr>
        <p:spPr>
          <a:xfrm>
            <a:off x="4521736" y="1309882"/>
            <a:ext cx="3148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Här hittar du Reducerad effekt </a:t>
            </a:r>
            <a:b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</a:br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på Electrolux ugnar:</a:t>
            </a:r>
            <a:endParaRPr lang="sv-SE" dirty="0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9C3160EF-0C35-4A24-8BAA-FE656D80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94" y="1910526"/>
            <a:ext cx="3148528" cy="41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31F5B47-3A24-4BD3-B7B6-67A756019A6C}"/>
              </a:ext>
            </a:extLst>
          </p:cNvPr>
          <p:cNvSpPr txBox="1"/>
          <p:nvPr/>
        </p:nvSpPr>
        <p:spPr>
          <a:xfrm>
            <a:off x="8125696" y="1281638"/>
            <a:ext cx="303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0" i="0" dirty="0">
                <a:solidFill>
                  <a:srgbClr val="676767"/>
                </a:solidFill>
                <a:effectLst/>
                <a:latin typeface="GillSansStd"/>
              </a:rPr>
              <a:t>Här hittar du reducerad effekt på en äldre Electrolux-ugn:</a:t>
            </a:r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173F9C7-7CDD-419B-8C15-2927106D83D7}"/>
              </a:ext>
            </a:extLst>
          </p:cNvPr>
          <p:cNvSpPr txBox="1"/>
          <p:nvPr/>
        </p:nvSpPr>
        <p:spPr>
          <a:xfrm>
            <a:off x="412847" y="280881"/>
            <a:ext cx="102586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sv-SE" sz="2800" b="1" kern="0" dirty="0"/>
              <a:t>Effektsmart matlagning: </a:t>
            </a:r>
            <a:br>
              <a:rPr lang="sv-SE" sz="2800" b="1" kern="0" dirty="0"/>
            </a:br>
            <a:r>
              <a:rPr lang="sv-SE" sz="2800" b="1" kern="0" dirty="0"/>
              <a:t>Laga mat på reducerad effekt redan i befintliga ugnar</a:t>
            </a:r>
            <a:endParaRPr lang="sv-SE" sz="2400" kern="0" dirty="0"/>
          </a:p>
        </p:txBody>
      </p:sp>
    </p:spTree>
    <p:extLst>
      <p:ext uri="{BB962C8B-B14F-4D97-AF65-F5344CB8AC3E}">
        <p14:creationId xmlns:p14="http://schemas.microsoft.com/office/powerpoint/2010/main" val="61584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819A8-E324-415E-8B48-8A197C1A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947" y="19855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3000" dirty="0"/>
              <a:t>www.energiintelligent.se/platta-kurvan</a:t>
            </a:r>
          </a:p>
        </p:txBody>
      </p:sp>
    </p:spTree>
    <p:extLst>
      <p:ext uri="{BB962C8B-B14F-4D97-AF65-F5344CB8AC3E}">
        <p14:creationId xmlns:p14="http://schemas.microsoft.com/office/powerpoint/2010/main" val="3015924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Exempel på åtgärder</a:t>
            </a:r>
            <a:endParaRPr lang="sv-SE" sz="22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6628643-BF67-40F4-B319-E749829F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293" y="365125"/>
            <a:ext cx="2506507" cy="220705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3062E7D-DDF3-456B-A18C-B425E7616A32}"/>
              </a:ext>
            </a:extLst>
          </p:cNvPr>
          <p:cNvSpPr txBox="1"/>
          <p:nvPr/>
        </p:nvSpPr>
        <p:spPr>
          <a:xfrm>
            <a:off x="838200" y="2115811"/>
            <a:ext cx="89357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Exempel på åtgärder i kommunala verksamheter: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Kontor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Gymnastikhallar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Simhallar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Ishallar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Storkök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Gatubelysning</a:t>
            </a:r>
          </a:p>
          <a:p>
            <a:pPr marL="342900" indent="-342900">
              <a:buFontTx/>
              <a:buChar char="-"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Bostäder</a:t>
            </a:r>
          </a:p>
          <a:p>
            <a:endParaRPr lang="sv-SE" dirty="0"/>
          </a:p>
          <a:p>
            <a:pPr marL="0" indent="0">
              <a:buNone/>
            </a:pPr>
            <a:endParaRPr lang="sv-S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2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47B7BC-D9F9-F24A-9C92-549FFE98A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TACK!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F663AF-0F67-4CD6-9D64-CF2CB7C479CE}"/>
              </a:ext>
            </a:extLst>
          </p:cNvPr>
          <p:cNvSpPr txBox="1"/>
          <p:nvPr/>
        </p:nvSpPr>
        <p:spPr>
          <a:xfrm>
            <a:off x="4402989" y="3459454"/>
            <a:ext cx="5556259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Marit Ragnarsson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010-225 03 82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marit.ragnarsson@lansstyrelsen.se</a:t>
            </a:r>
            <a:r>
              <a:rPr lang="sv-S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60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Energiintelligent Dalarna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C1B0EE-801D-4BDE-9C08-A05BDFE1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4660">
            <a:off x="4383788" y="1672362"/>
            <a:ext cx="3300279" cy="45997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1DEFE1-16B5-4575-957E-EFE45861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9072">
            <a:off x="592573" y="1590323"/>
            <a:ext cx="3483918" cy="451174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33250C4-6897-485A-816A-54C1B2225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2651">
            <a:off x="7949942" y="1331153"/>
            <a:ext cx="3553522" cy="50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0A6CE8-9D2E-46A2-ADE5-0DC00BC11C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0A6CE8-9D2E-46A2-ADE5-0DC00BC11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C97303B2-606B-4FD1-90C7-6C31228A1F1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C420224-715A-45FF-B6BF-59CB1DF5BD0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703139C-4138-4946-95F9-B70ACD103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8967" y="562206"/>
            <a:ext cx="7880465" cy="5422669"/>
          </a:xfrm>
          <a:prstGeom prst="rect">
            <a:avLst/>
          </a:prstGeom>
        </p:spPr>
      </p:pic>
      <p:sp>
        <p:nvSpPr>
          <p:cNvPr id="14" name="Pratbubbla: rad 13">
            <a:extLst>
              <a:ext uri="{FF2B5EF4-FFF2-40B4-BE49-F238E27FC236}">
                <a16:creationId xmlns:a16="http://schemas.microsoft.com/office/drawing/2014/main" id="{3D5D1B2F-F10F-4F99-8B2C-AE0EF6E951A5}"/>
              </a:ext>
            </a:extLst>
          </p:cNvPr>
          <p:cNvSpPr/>
          <p:nvPr/>
        </p:nvSpPr>
        <p:spPr bwMode="auto">
          <a:xfrm>
            <a:off x="6720275" y="2213829"/>
            <a:ext cx="1099536" cy="352203"/>
          </a:xfrm>
          <a:prstGeom prst="borderCallout1">
            <a:avLst>
              <a:gd name="adj1" fmla="val 101213"/>
              <a:gd name="adj2" fmla="val 34630"/>
              <a:gd name="adj3" fmla="val 151002"/>
              <a:gd name="adj4" fmla="val 33544"/>
            </a:avLst>
          </a:prstGeom>
          <a:noFill/>
          <a:ln w="9525" cap="flat" cmpd="sng" algn="ctr">
            <a:solidFill>
              <a:srgbClr val="000000">
                <a:alpha val="4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Delmål för energi-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effektivisering</a:t>
            </a:r>
          </a:p>
        </p:txBody>
      </p:sp>
      <p:sp>
        <p:nvSpPr>
          <p:cNvPr id="15" name="Pratbubbla: rad 14">
            <a:extLst>
              <a:ext uri="{FF2B5EF4-FFF2-40B4-BE49-F238E27FC236}">
                <a16:creationId xmlns:a16="http://schemas.microsoft.com/office/drawing/2014/main" id="{86E7BBB5-0B80-429C-96A7-A901479DD5D3}"/>
              </a:ext>
            </a:extLst>
          </p:cNvPr>
          <p:cNvSpPr/>
          <p:nvPr/>
        </p:nvSpPr>
        <p:spPr bwMode="auto">
          <a:xfrm>
            <a:off x="9833033" y="561026"/>
            <a:ext cx="1244053" cy="680942"/>
          </a:xfrm>
          <a:prstGeom prst="borderCallout1">
            <a:avLst>
              <a:gd name="adj1" fmla="val 101213"/>
              <a:gd name="adj2" fmla="val 26482"/>
              <a:gd name="adj3" fmla="val 157016"/>
              <a:gd name="adj4" fmla="val -5845"/>
            </a:avLst>
          </a:prstGeom>
          <a:noFill/>
          <a:ln w="9525" cap="flat" cmpd="sng" algn="ctr">
            <a:solidFill>
              <a:srgbClr val="000000">
                <a:alpha val="3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Behov av energi- </a:t>
            </a:r>
            <a:br>
              <a:rPr kumimoji="0" lang="sv-S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sv-S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effektivisering för att nå självförsörjning</a:t>
            </a:r>
          </a:p>
        </p:txBody>
      </p:sp>
    </p:spTree>
    <p:extLst>
      <p:ext uri="{BB962C8B-B14F-4D97-AF65-F5344CB8AC3E}">
        <p14:creationId xmlns:p14="http://schemas.microsoft.com/office/powerpoint/2010/main" val="237794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Tillsammans förhindrar vi energikris denna vinter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29D2BB-F12D-A949-B63A-3EC16672FE75}"/>
              </a:ext>
            </a:extLst>
          </p:cNvPr>
          <p:cNvSpPr txBox="1"/>
          <p:nvPr/>
        </p:nvSpPr>
        <p:spPr>
          <a:xfrm>
            <a:off x="846667" y="1815872"/>
            <a:ext cx="10617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800" b="0" i="0" dirty="0">
                <a:solidFill>
                  <a:srgbClr val="222222"/>
                </a:solidFill>
                <a:effectLst/>
              </a:rPr>
              <a:t>EU:s sparpaket som gäller för alla medlemsländer:</a:t>
            </a:r>
            <a:br>
              <a:rPr lang="sv-SE" sz="2800" b="0" i="0" dirty="0">
                <a:solidFill>
                  <a:srgbClr val="222222"/>
                </a:solidFill>
                <a:effectLst/>
              </a:rPr>
            </a:br>
            <a:endParaRPr lang="sv-SE" sz="2800" dirty="0">
              <a:solidFill>
                <a:srgbClr val="22222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v-SE" sz="2800" b="0" i="0" dirty="0">
                <a:solidFill>
                  <a:srgbClr val="222222"/>
                </a:solidFill>
                <a:effectLst/>
              </a:rPr>
              <a:t>Minska energiförbrukningen under de 10 % av timmarna mellan </a:t>
            </a:r>
            <a:br>
              <a:rPr lang="sv-SE" sz="2800" b="0" i="0" dirty="0">
                <a:solidFill>
                  <a:srgbClr val="222222"/>
                </a:solidFill>
                <a:effectLst/>
              </a:rPr>
            </a:br>
            <a:r>
              <a:rPr lang="sv-SE" sz="2800" b="0" i="0" dirty="0">
                <a:solidFill>
                  <a:srgbClr val="222222"/>
                </a:solidFill>
                <a:effectLst/>
              </a:rPr>
              <a:t>1 december 2022 – 31 mars 2023 då lasten är som högst. </a:t>
            </a:r>
            <a:br>
              <a:rPr lang="sv-SE" sz="2800" b="0" i="0" dirty="0">
                <a:solidFill>
                  <a:srgbClr val="222222"/>
                </a:solidFill>
                <a:effectLst/>
              </a:rPr>
            </a:br>
            <a:r>
              <a:rPr lang="sv-SE" sz="2800" b="0" i="0" dirty="0">
                <a:solidFill>
                  <a:srgbClr val="222222"/>
                </a:solidFill>
                <a:effectLst/>
              </a:rPr>
              <a:t>Minskningen ska i genomsnitt vara 5 % på dessa timmar.</a:t>
            </a:r>
            <a:br>
              <a:rPr lang="sv-SE" sz="2800" b="0" i="0" dirty="0">
                <a:solidFill>
                  <a:srgbClr val="222222"/>
                </a:solidFill>
                <a:effectLst/>
              </a:rPr>
            </a:br>
            <a:r>
              <a:rPr lang="sv-SE" sz="2800" b="1" i="0" dirty="0">
                <a:solidFill>
                  <a:srgbClr val="222222"/>
                </a:solidFill>
                <a:effectLst/>
              </a:rPr>
              <a:t>kW</a:t>
            </a:r>
            <a:br>
              <a:rPr lang="sv-SE" sz="2800" b="0" i="0" dirty="0">
                <a:solidFill>
                  <a:srgbClr val="222222"/>
                </a:solidFill>
                <a:effectLst/>
              </a:rPr>
            </a:br>
            <a:endParaRPr lang="sv-SE" sz="2800" b="0" i="0" dirty="0">
              <a:solidFill>
                <a:srgbClr val="222222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v-SE" sz="2800" b="0" i="0" dirty="0">
                <a:solidFill>
                  <a:srgbClr val="222222"/>
                </a:solidFill>
                <a:effectLst/>
              </a:rPr>
              <a:t>S</a:t>
            </a:r>
            <a:r>
              <a:rPr lang="sv-SE" sz="2800" dirty="0">
                <a:solidFill>
                  <a:srgbClr val="222222"/>
                </a:solidFill>
              </a:rPr>
              <a:t>träva efter att minska den totala efterfrågan på el med minst 10 procent. </a:t>
            </a:r>
            <a:br>
              <a:rPr lang="sv-SE" sz="2800" dirty="0">
                <a:solidFill>
                  <a:srgbClr val="222222"/>
                </a:solidFill>
              </a:rPr>
            </a:br>
            <a:r>
              <a:rPr lang="sv-SE" sz="2800" b="1" dirty="0">
                <a:solidFill>
                  <a:srgbClr val="222222"/>
                </a:solidFill>
              </a:rPr>
              <a:t>kWh</a:t>
            </a:r>
            <a:endParaRPr lang="sv-SE" sz="2800" b="1" i="0" dirty="0">
              <a:solidFill>
                <a:srgbClr val="222222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25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Både kWh och kW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29D2BB-F12D-A949-B63A-3EC16672FE75}"/>
              </a:ext>
            </a:extLst>
          </p:cNvPr>
          <p:cNvSpPr txBox="1"/>
          <p:nvPr/>
        </p:nvSpPr>
        <p:spPr>
          <a:xfrm>
            <a:off x="846667" y="1706815"/>
            <a:ext cx="50528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ENERGIHUSHÅLLNING</a:t>
            </a:r>
          </a:p>
          <a:p>
            <a:pPr marL="0" indent="0">
              <a:buNone/>
            </a:pPr>
            <a:endParaRPr lang="sv-S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Energieffektivisering</a:t>
            </a:r>
            <a:b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Samma funktion/tjänst med mindre mängd energi</a:t>
            </a:r>
            <a:b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Ex byta till LED, isolera hus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Energibesparing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Använda en funktion/tjänst mindre </a:t>
            </a:r>
            <a:b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Ex släcka lampan, sänk temperatur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Kilowattimmar, </a:t>
            </a: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kWh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BD5CBF5-9A5B-4F0D-A405-82C5088DAEF1}"/>
              </a:ext>
            </a:extLst>
          </p:cNvPr>
          <p:cNvSpPr txBox="1"/>
          <p:nvPr/>
        </p:nvSpPr>
        <p:spPr>
          <a:xfrm>
            <a:off x="5981350" y="1706815"/>
            <a:ext cx="50528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EFFEKTHUSHÅLLNING</a:t>
            </a:r>
          </a:p>
          <a:p>
            <a:pPr marL="0" indent="0">
              <a:buNone/>
            </a:pPr>
            <a:endParaRPr lang="sv-S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Använda mindre effekt</a:t>
            </a:r>
            <a:b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Energieffektivisering/besparing vid höglasttimmar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Flytta effektuttag över tid</a:t>
            </a: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Använda energi vid ett annan tid</a:t>
            </a: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Kilowatt, </a:t>
            </a:r>
            <a:r>
              <a:rPr lang="sv-S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kW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0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524516"/>
            <a:ext cx="9206948" cy="1325563"/>
          </a:xfrm>
        </p:spPr>
        <p:txBody>
          <a:bodyPr>
            <a:normAutofit fontScale="90000"/>
          </a:bodyPr>
          <a:lstStyle/>
          <a:p>
            <a:r>
              <a:rPr lang="sv-SE" sz="3200" b="1" kern="0" dirty="0"/>
              <a:t>Energimyndighetens kampanj</a:t>
            </a:r>
            <a:br>
              <a:rPr lang="sv-SE" sz="3200" b="1" kern="0" dirty="0"/>
            </a:br>
            <a:br>
              <a:rPr lang="sv-SE" sz="1600" b="1" kern="0" dirty="0"/>
            </a:br>
            <a:r>
              <a:rPr lang="sv-SE" sz="4400" b="1" kern="0" dirty="0"/>
              <a:t>Varje watt räknas! 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61751F-931B-49B3-9A5B-949E30CA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85" y="2517436"/>
            <a:ext cx="6145406" cy="24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C641A1C-379A-41D6-82AA-BF9551E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524516"/>
            <a:ext cx="9206948" cy="1325563"/>
          </a:xfrm>
        </p:spPr>
        <p:txBody>
          <a:bodyPr>
            <a:normAutofit/>
          </a:bodyPr>
          <a:lstStyle/>
          <a:p>
            <a:r>
              <a:rPr lang="sv-SE" sz="3200" kern="0" dirty="0"/>
              <a:t>Elanvändning, Sverige</a:t>
            </a:r>
            <a:r>
              <a:rPr lang="sv-SE" sz="4400" b="1" kern="0" dirty="0"/>
              <a:t> 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6F6F739-7CC1-4E7E-B04B-03563C82EE5A}"/>
              </a:ext>
            </a:extLst>
          </p:cNvPr>
          <p:cNvSpPr txBox="1"/>
          <p:nvPr/>
        </p:nvSpPr>
        <p:spPr>
          <a:xfrm>
            <a:off x="2146852" y="1848056"/>
            <a:ext cx="838052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hlinkClick r:id="rId3"/>
              </a:rPr>
              <a:t>https://www.svk.se/om-kraftsystemet/kontrollrummet</a:t>
            </a:r>
            <a:endParaRPr lang="sv-SE" sz="2800" dirty="0"/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AAA3A3-8F52-4096-AD34-01DCA6F9B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43"/>
          <a:stretch/>
        </p:blipFill>
        <p:spPr>
          <a:xfrm>
            <a:off x="2264228" y="2855935"/>
            <a:ext cx="6272064" cy="2917782"/>
          </a:xfrm>
          <a:prstGeom prst="rect">
            <a:avLst/>
          </a:prstGeom>
        </p:spPr>
      </p:pic>
      <p:sp>
        <p:nvSpPr>
          <p:cNvPr id="9" name="Rubrik 5">
            <a:extLst>
              <a:ext uri="{FF2B5EF4-FFF2-40B4-BE49-F238E27FC236}">
                <a16:creationId xmlns:a16="http://schemas.microsoft.com/office/drawing/2014/main" id="{DC48B877-F431-4C1C-A538-1DC971B12556}"/>
              </a:ext>
            </a:extLst>
          </p:cNvPr>
          <p:cNvSpPr txBox="1">
            <a:spLocks/>
          </p:cNvSpPr>
          <p:nvPr/>
        </p:nvSpPr>
        <p:spPr>
          <a:xfrm>
            <a:off x="8719172" y="3698791"/>
            <a:ext cx="1661445" cy="716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B6E03"/>
                </a:solidFill>
                <a:latin typeface="Eras Medium ITC" panose="020B0602030504020804" pitchFamily="34" charset="77"/>
                <a:ea typeface="+mj-ea"/>
                <a:cs typeface="+mj-cs"/>
              </a:defRPr>
            </a:lvl1pPr>
          </a:lstStyle>
          <a:p>
            <a:r>
              <a:rPr lang="sv-SE" sz="3200" kern="0" dirty="0"/>
              <a:t>Elpriser, </a:t>
            </a:r>
            <a:br>
              <a:rPr lang="sv-SE" sz="3200" kern="0" dirty="0"/>
            </a:br>
            <a:r>
              <a:rPr lang="sv-SE" sz="3200" kern="0" dirty="0" err="1"/>
              <a:t>elområde</a:t>
            </a:r>
            <a:r>
              <a:rPr lang="sv-SE" sz="3200" kern="0" dirty="0"/>
              <a:t> 3</a:t>
            </a:r>
            <a:r>
              <a:rPr lang="sv-SE" kern="0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444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910D596-1BDD-C544-BFCC-58A141BD2E2D}" vid="{222F4C48-B1DE-E94C-8753-7F6DC58197CE}"/>
    </a:ext>
  </a:extLst>
</a:theme>
</file>

<file path=ppt/theme/theme2.xml><?xml version="1.0" encoding="utf-8"?>
<a:theme xmlns:a="http://schemas.openxmlformats.org/drawingml/2006/main" name="SvK">
  <a:themeElements>
    <a:clrScheme name="SvK">
      <a:dk1>
        <a:srgbClr val="333333"/>
      </a:dk1>
      <a:lt1>
        <a:srgbClr val="FFFFFF"/>
      </a:lt1>
      <a:dk2>
        <a:srgbClr val="565656"/>
      </a:dk2>
      <a:lt2>
        <a:srgbClr val="959595"/>
      </a:lt2>
      <a:accent1>
        <a:srgbClr val="999999"/>
      </a:accent1>
      <a:accent2>
        <a:srgbClr val="565656"/>
      </a:accent2>
      <a:accent3>
        <a:srgbClr val="C8DAE1"/>
      </a:accent3>
      <a:accent4>
        <a:srgbClr val="1D6684"/>
      </a:accent4>
      <a:accent5>
        <a:srgbClr val="003F55"/>
      </a:accent5>
      <a:accent6>
        <a:srgbClr val="009FD6"/>
      </a:accent6>
      <a:hlink>
        <a:srgbClr val="1D6684"/>
      </a:hlink>
      <a:folHlink>
        <a:srgbClr val="003F55"/>
      </a:folHlink>
    </a:clrScheme>
    <a:fontScheme name="Sv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vK - Bredbild">
  <a:themeElements>
    <a:clrScheme name="SvK">
      <a:dk1>
        <a:srgbClr val="333333"/>
      </a:dk1>
      <a:lt1>
        <a:srgbClr val="FFFFFF"/>
      </a:lt1>
      <a:dk2>
        <a:srgbClr val="565656"/>
      </a:dk2>
      <a:lt2>
        <a:srgbClr val="959595"/>
      </a:lt2>
      <a:accent1>
        <a:srgbClr val="1D599B"/>
      </a:accent1>
      <a:accent2>
        <a:srgbClr val="497633"/>
      </a:accent2>
      <a:accent3>
        <a:srgbClr val="5E256C"/>
      </a:accent3>
      <a:accent4>
        <a:srgbClr val="CA8617"/>
      </a:accent4>
      <a:accent5>
        <a:srgbClr val="B01746"/>
      </a:accent5>
      <a:accent6>
        <a:srgbClr val="363636"/>
      </a:accent6>
      <a:hlink>
        <a:srgbClr val="1D6684"/>
      </a:hlink>
      <a:folHlink>
        <a:srgbClr val="003F55"/>
      </a:folHlink>
    </a:clrScheme>
    <a:fontScheme name="Sv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ilder för sammanfattning och citat">
  <a:themeElements>
    <a:clrScheme name="SvK">
      <a:dk1>
        <a:srgbClr val="333333"/>
      </a:dk1>
      <a:lt1>
        <a:srgbClr val="FFFFFF"/>
      </a:lt1>
      <a:dk2>
        <a:srgbClr val="565656"/>
      </a:dk2>
      <a:lt2>
        <a:srgbClr val="959595"/>
      </a:lt2>
      <a:accent1>
        <a:srgbClr val="1D599B"/>
      </a:accent1>
      <a:accent2>
        <a:srgbClr val="497633"/>
      </a:accent2>
      <a:accent3>
        <a:srgbClr val="5E256C"/>
      </a:accent3>
      <a:accent4>
        <a:srgbClr val="CA8617"/>
      </a:accent4>
      <a:accent5>
        <a:srgbClr val="B01746"/>
      </a:accent5>
      <a:accent6>
        <a:srgbClr val="363636"/>
      </a:accent6>
      <a:hlink>
        <a:srgbClr val="1D6684"/>
      </a:hlink>
      <a:folHlink>
        <a:srgbClr val="003F55"/>
      </a:folHlink>
    </a:clrScheme>
    <a:fontScheme name="Sv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7348</TotalTime>
  <Words>1149</Words>
  <Application>Microsoft Office PowerPoint</Application>
  <PresentationFormat>Bredbild</PresentationFormat>
  <Paragraphs>175</Paragraphs>
  <Slides>34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45" baseType="lpstr">
      <vt:lpstr>Arial</vt:lpstr>
      <vt:lpstr>Calibri</vt:lpstr>
      <vt:lpstr>Eras Medium ITC</vt:lpstr>
      <vt:lpstr>GillSansStd</vt:lpstr>
      <vt:lpstr>Helvetica</vt:lpstr>
      <vt:lpstr>Times New Roman</vt:lpstr>
      <vt:lpstr>Office-tema</vt:lpstr>
      <vt:lpstr>SvK</vt:lpstr>
      <vt:lpstr>SvK - Bredbild</vt:lpstr>
      <vt:lpstr>4_Bilder för sammanfattning och citat</vt:lpstr>
      <vt:lpstr>think-cell Slide</vt:lpstr>
      <vt:lpstr>Energieffektivisera  och Platta kurvan för el</vt:lpstr>
      <vt:lpstr>EU:s omställning av energisystemet </vt:lpstr>
      <vt:lpstr>Energiintelligent Dalarna</vt:lpstr>
      <vt:lpstr>Energiintelligent Dalarna</vt:lpstr>
      <vt:lpstr>PowerPoint-presentation</vt:lpstr>
      <vt:lpstr>Tillsammans förhindrar vi energikris denna vinter</vt:lpstr>
      <vt:lpstr>Både kWh och kW</vt:lpstr>
      <vt:lpstr>Energimyndighetens kampanj  Varje watt räknas! </vt:lpstr>
      <vt:lpstr>Elanvändning, Sverige </vt:lpstr>
      <vt:lpstr>Elanvändning, Dalarna </vt:lpstr>
      <vt:lpstr>Elanvändning, Dalarna - stor skillnad om mycket fjärrvärme eller inte </vt:lpstr>
      <vt:lpstr>Laddmönster för elbilar har stor betydelse i lokalnäten</vt:lpstr>
      <vt:lpstr>Dalarnas effekttoppar</vt:lpstr>
      <vt:lpstr>Dalarnas mål: 50 MW</vt:lpstr>
      <vt:lpstr>Kampanj:  Platta kurvan  för el</vt:lpstr>
      <vt:lpstr>Kampanj: Platta kurvan för el</vt:lpstr>
      <vt:lpstr>Vinster  Minska den totala energianvändningen och platta kurvan </vt:lpstr>
      <vt:lpstr>Vad kan du göra?</vt:lpstr>
      <vt:lpstr>Få koll</vt:lpstr>
      <vt:lpstr>Energieffektivisera</vt:lpstr>
      <vt:lpstr>PowerPoint-presentation</vt:lpstr>
      <vt:lpstr>Hushålla med effekt</vt:lpstr>
      <vt:lpstr>PowerPoint-presentation</vt:lpstr>
      <vt:lpstr>PowerPoint-presentation</vt:lpstr>
      <vt:lpstr>PowerPoint-presentation</vt:lpstr>
      <vt:lpstr>Exempel storkök</vt:lpstr>
      <vt:lpstr>Exempel storkök</vt:lpstr>
      <vt:lpstr>Exempel storkök</vt:lpstr>
      <vt:lpstr>Exempel storkök</vt:lpstr>
      <vt:lpstr>Exempel storkök</vt:lpstr>
      <vt:lpstr>PowerPoint-presentation</vt:lpstr>
      <vt:lpstr>www.energiintelligent.se/platta-kurvan</vt:lpstr>
      <vt:lpstr>Exempel på åtgärder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Emelie Sandén</dc:creator>
  <cp:lastModifiedBy>Ragnarsson Marit</cp:lastModifiedBy>
  <cp:revision>173</cp:revision>
  <cp:lastPrinted>2022-08-31T08:36:22Z</cp:lastPrinted>
  <dcterms:created xsi:type="dcterms:W3CDTF">2021-02-08T06:03:38Z</dcterms:created>
  <dcterms:modified xsi:type="dcterms:W3CDTF">2022-11-17T07:53:08Z</dcterms:modified>
</cp:coreProperties>
</file>