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078558439" r:id="rId3"/>
    <p:sldId id="2078558478" r:id="rId4"/>
    <p:sldId id="2078558435" r:id="rId5"/>
    <p:sldId id="2078558442" r:id="rId6"/>
    <p:sldId id="2078558443" r:id="rId7"/>
    <p:sldId id="2078558444" r:id="rId8"/>
    <p:sldId id="2078558445" r:id="rId9"/>
    <p:sldId id="2078558446" r:id="rId10"/>
    <p:sldId id="2078558447" r:id="rId11"/>
    <p:sldId id="2078558448" r:id="rId12"/>
    <p:sldId id="2078558489" r:id="rId13"/>
    <p:sldId id="2078558490" r:id="rId14"/>
    <p:sldId id="2078558491" r:id="rId15"/>
    <p:sldId id="2078558458" r:id="rId16"/>
    <p:sldId id="274" r:id="rId17"/>
    <p:sldId id="461" r:id="rId18"/>
    <p:sldId id="2078558459" r:id="rId19"/>
    <p:sldId id="2078558487" r:id="rId20"/>
    <p:sldId id="2078558488" r:id="rId21"/>
    <p:sldId id="2078558452" r:id="rId22"/>
    <p:sldId id="2078558494" r:id="rId23"/>
    <p:sldId id="2078558453" r:id="rId24"/>
    <p:sldId id="2078558495" r:id="rId25"/>
    <p:sldId id="2078558454" r:id="rId26"/>
    <p:sldId id="2078558496" r:id="rId27"/>
    <p:sldId id="2078558463" r:id="rId28"/>
    <p:sldId id="2078558466" r:id="rId29"/>
    <p:sldId id="2078558477" r:id="rId30"/>
    <p:sldId id="2078558465" r:id="rId31"/>
    <p:sldId id="2078558464" r:id="rId32"/>
    <p:sldId id="2078558498" r:id="rId33"/>
    <p:sldId id="2078558460" r:id="rId34"/>
    <p:sldId id="2078558469" r:id="rId35"/>
    <p:sldId id="2078558461" r:id="rId36"/>
    <p:sldId id="2078558475" r:id="rId37"/>
    <p:sldId id="2078558480" r:id="rId38"/>
    <p:sldId id="2078558476" r:id="rId39"/>
    <p:sldId id="2078558481" r:id="rId40"/>
    <p:sldId id="2078558482" r:id="rId41"/>
    <p:sldId id="2078558497" r:id="rId42"/>
    <p:sldId id="2078558483" r:id="rId43"/>
    <p:sldId id="2078558484" r:id="rId44"/>
  </p:sldIdLst>
  <p:sldSz cx="12192000" cy="6858000"/>
  <p:notesSz cx="7099300" cy="102346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ndin Eva /Regional utvecklingsförvaltning /Falun" initials="LE/u/" lastIdx="3" clrIdx="0">
    <p:extLst>
      <p:ext uri="{19B8F6BF-5375-455C-9EA6-DF929625EA0E}">
        <p15:presenceInfo xmlns:p15="http://schemas.microsoft.com/office/powerpoint/2012/main" userId="Lundin Eva /Regional utvecklingsförvaltning /Falu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703"/>
    <a:srgbClr val="F3F6FB"/>
    <a:srgbClr val="F8E2CD"/>
    <a:srgbClr val="DB6E03"/>
    <a:srgbClr val="FFFFFF"/>
    <a:srgbClr val="EDB781"/>
    <a:srgbClr val="FEF7EE"/>
    <a:srgbClr val="EE74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0" autoAdjust="0"/>
    <p:restoredTop sz="93690" autoAdjust="0"/>
  </p:normalViewPr>
  <p:slideViewPr>
    <p:cSldViewPr snapToGrid="0" snapToObjects="1">
      <p:cViewPr varScale="1">
        <p:scale>
          <a:sx n="62" d="100"/>
          <a:sy n="62" d="100"/>
        </p:scale>
        <p:origin x="776" y="5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4458" tIns="47229" rIns="94458" bIns="47229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4458" tIns="47229" rIns="94458" bIns="47229" rtlCol="0"/>
          <a:lstStyle>
            <a:lvl1pPr algn="r">
              <a:defRPr sz="1200"/>
            </a:lvl1pPr>
          </a:lstStyle>
          <a:p>
            <a:fld id="{D3185366-E797-44BA-8399-0B8715ED5307}" type="datetimeFigureOut">
              <a:rPr lang="sv-SE" smtClean="0"/>
              <a:t>2024-02-16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458" tIns="47229" rIns="94458" bIns="47229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709931" y="4925408"/>
            <a:ext cx="5679440" cy="4029879"/>
          </a:xfrm>
          <a:prstGeom prst="rect">
            <a:avLst/>
          </a:prstGeom>
        </p:spPr>
        <p:txBody>
          <a:bodyPr vert="horz" lIns="94458" tIns="47229" rIns="94458" bIns="47229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3506"/>
          </a:xfrm>
          <a:prstGeom prst="rect">
            <a:avLst/>
          </a:prstGeom>
        </p:spPr>
        <p:txBody>
          <a:bodyPr vert="horz" lIns="94458" tIns="47229" rIns="94458" bIns="47229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3506"/>
          </a:xfrm>
          <a:prstGeom prst="rect">
            <a:avLst/>
          </a:prstGeom>
        </p:spPr>
        <p:txBody>
          <a:bodyPr vert="horz" lIns="94458" tIns="47229" rIns="94458" bIns="47229" rtlCol="0" anchor="b"/>
          <a:lstStyle>
            <a:lvl1pPr algn="r">
              <a:defRPr sz="1200"/>
            </a:lvl1pPr>
          </a:lstStyle>
          <a:p>
            <a:fld id="{33768751-694D-4D88-A027-CF4A95A1B6E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0872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9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8751-694D-4D88-A027-CF4A95A1B6E3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9757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8751-694D-4D88-A027-CF4A95A1B6E3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30528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8751-694D-4D88-A027-CF4A95A1B6E3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9450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8751-694D-4D88-A027-CF4A95A1B6E3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067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8751-694D-4D88-A027-CF4A95A1B6E3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2393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8751-694D-4D88-A027-CF4A95A1B6E3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49472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8751-694D-4D88-A027-CF4A95A1B6E3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6750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8751-694D-4D88-A027-CF4A95A1B6E3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31271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8751-694D-4D88-A027-CF4A95A1B6E3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32937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8751-694D-4D88-A027-CF4A95A1B6E3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37166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8751-694D-4D88-A027-CF4A95A1B6E3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5815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570"/>
              </a:lnSpc>
            </a:pPr>
            <a:r>
              <a:rPr lang="sv-SE" dirty="0"/>
              <a:t>Introduktion till dagen (Linda Varga)</a:t>
            </a:r>
            <a:br>
              <a:rPr lang="sv-SE" dirty="0"/>
            </a:br>
            <a:br>
              <a:rPr lang="sv-SE" dirty="0"/>
            </a:b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8751-694D-4D88-A027-CF4A95A1B6E3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11532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8751-694D-4D88-A027-CF4A95A1B6E3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66365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8751-694D-4D88-A027-CF4A95A1B6E3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94873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8751-694D-4D88-A027-CF4A95A1B6E3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42967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8751-694D-4D88-A027-CF4A95A1B6E3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649838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8751-694D-4D88-A027-CF4A95A1B6E3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11019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8751-694D-4D88-A027-CF4A95A1B6E3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75026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8751-694D-4D88-A027-CF4A95A1B6E3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94507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8751-694D-4D88-A027-CF4A95A1B6E3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43164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8751-694D-4D88-A027-CF4A95A1B6E3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97738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8751-694D-4D88-A027-CF4A95A1B6E3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08642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570"/>
              </a:lnSpc>
            </a:pPr>
            <a:r>
              <a:rPr lang="sv-SE" dirty="0"/>
              <a:t>Introduktion till dagen (Linda Varga)</a:t>
            </a:r>
            <a:br>
              <a:rPr lang="sv-SE" dirty="0"/>
            </a:br>
            <a:br>
              <a:rPr lang="sv-SE" dirty="0"/>
            </a:b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8751-694D-4D88-A027-CF4A95A1B6E3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873637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8751-694D-4D88-A027-CF4A95A1B6E3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44544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7D4-E949-4254-991C-049B35B1C8FB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59493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8751-694D-4D88-A027-CF4A95A1B6E3}" type="slidenum">
              <a:rPr lang="sv-SE" smtClean="0"/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67144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8751-694D-4D88-A027-CF4A95A1B6E3}" type="slidenum">
              <a:rPr lang="sv-SE" smtClean="0"/>
              <a:t>39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2704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8751-694D-4D88-A027-CF4A95A1B6E3}" type="slidenum">
              <a:rPr lang="sv-SE" smtClean="0"/>
              <a:t>40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39511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8751-694D-4D88-A027-CF4A95A1B6E3}" type="slidenum">
              <a:rPr lang="sv-SE" smtClean="0"/>
              <a:t>42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95412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8751-694D-4D88-A027-CF4A95A1B6E3}" type="slidenum">
              <a:rPr lang="sv-SE" smtClean="0"/>
              <a:t>43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064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Mycket går i vartannat – kan samordnas – och ännu fler initiativ kommer att komma.</a:t>
            </a:r>
          </a:p>
          <a:p>
            <a:r>
              <a:rPr lang="sv-SE" dirty="0"/>
              <a:t>Inte dubbeljobba.</a:t>
            </a:r>
            <a:br>
              <a:rPr lang="sv-SE" dirty="0"/>
            </a:br>
            <a:r>
              <a:rPr lang="sv-SE" dirty="0"/>
              <a:t>Viktig roll för oss på </a:t>
            </a:r>
            <a:r>
              <a:rPr lang="sv-SE" dirty="0" err="1"/>
              <a:t>lst</a:t>
            </a:r>
            <a:r>
              <a:rPr lang="sv-SE" dirty="0"/>
              <a:t> som fått regeringens uppdrag att försöka hålla ihop helheten.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8751-694D-4D88-A027-CF4A95A1B6E3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3288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Togs fram i en process tillsammans med alla Dalarnas energibolag som genom detta visar ledarskap för att få ihop ett helt fungerande energisystem.</a:t>
            </a:r>
            <a:br>
              <a:rPr lang="sv-SE" dirty="0"/>
            </a:br>
            <a:r>
              <a:rPr lang="sv-SE" dirty="0"/>
              <a:t>Antogs av Energi- och klimatrådet i slutet av 2022.</a:t>
            </a:r>
            <a:br>
              <a:rPr lang="sv-SE" dirty="0"/>
            </a:br>
            <a:r>
              <a:rPr lang="sv-SE" dirty="0"/>
              <a:t>Består främst av övergripande mål och utpekade strategiska områden.</a:t>
            </a:r>
            <a:br>
              <a:rPr lang="sv-SE" dirty="0"/>
            </a:br>
            <a:r>
              <a:rPr lang="sv-SE" dirty="0"/>
              <a:t>Finns som klickbar bild med undertexter på energiintelligent.se</a:t>
            </a:r>
            <a:br>
              <a:rPr lang="sv-SE" dirty="0"/>
            </a:b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8751-694D-4D88-A027-CF4A95A1B6E3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5789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8751-694D-4D88-A027-CF4A95A1B6E3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93763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8751-694D-4D88-A027-CF4A95A1B6E3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0679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8751-694D-4D88-A027-CF4A95A1B6E3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2532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68751-694D-4D88-A027-CF4A95A1B6E3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4699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ktangel 27">
            <a:extLst>
              <a:ext uri="{FF2B5EF4-FFF2-40B4-BE49-F238E27FC236}">
                <a16:creationId xmlns:a16="http://schemas.microsoft.com/office/drawing/2014/main" id="{5400DCCE-D47D-1749-A852-315E31FA6DDF}"/>
              </a:ext>
            </a:extLst>
          </p:cNvPr>
          <p:cNvSpPr/>
          <p:nvPr userDrawn="1"/>
        </p:nvSpPr>
        <p:spPr>
          <a:xfrm>
            <a:off x="-145774" y="-106017"/>
            <a:ext cx="12483548" cy="7182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215B4F4-530A-4D48-9842-71A0C6448D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129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DB6E03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37CE4E4-4E92-284A-B1D9-8F70B52FDA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5063" y="4718639"/>
            <a:ext cx="9144000" cy="79785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pic>
        <p:nvPicPr>
          <p:cNvPr id="31" name="Bildobjekt 30">
            <a:extLst>
              <a:ext uri="{FF2B5EF4-FFF2-40B4-BE49-F238E27FC236}">
                <a16:creationId xmlns:a16="http://schemas.microsoft.com/office/drawing/2014/main" id="{A3BB7B7D-2EE5-0641-8E70-6CE95FC09A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0063" y="6081786"/>
            <a:ext cx="1582364" cy="663572"/>
          </a:xfrm>
          <a:prstGeom prst="rect">
            <a:avLst/>
          </a:prstGeom>
        </p:spPr>
      </p:pic>
      <p:pic>
        <p:nvPicPr>
          <p:cNvPr id="40" name="Bildobjekt 39">
            <a:extLst>
              <a:ext uri="{FF2B5EF4-FFF2-40B4-BE49-F238E27FC236}">
                <a16:creationId xmlns:a16="http://schemas.microsoft.com/office/drawing/2014/main" id="{C75C534B-0078-894D-9181-AB79BE1EBD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13341" y="5892800"/>
            <a:ext cx="4540937" cy="965199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65AA45E3-87AD-FCD4-79A2-3274184B7D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6400" y="384176"/>
            <a:ext cx="1384300" cy="1384300"/>
          </a:xfrm>
          <a:prstGeom prst="rect">
            <a:avLst/>
          </a:prstGeom>
        </p:spPr>
      </p:pic>
      <p:pic>
        <p:nvPicPr>
          <p:cNvPr id="6" name="Picture 2" descr="High Voltage Valleys logotype.">
            <a:extLst>
              <a:ext uri="{FF2B5EF4-FFF2-40B4-BE49-F238E27FC236}">
                <a16:creationId xmlns:a16="http://schemas.microsoft.com/office/drawing/2014/main" id="{9D0FCC43-BCEA-0813-F689-40D478489A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484" y="5947615"/>
            <a:ext cx="1120177" cy="77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954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 utan Länsstyrel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ktangel 27">
            <a:extLst>
              <a:ext uri="{FF2B5EF4-FFF2-40B4-BE49-F238E27FC236}">
                <a16:creationId xmlns:a16="http://schemas.microsoft.com/office/drawing/2014/main" id="{5400DCCE-D47D-1749-A852-315E31FA6DDF}"/>
              </a:ext>
            </a:extLst>
          </p:cNvPr>
          <p:cNvSpPr/>
          <p:nvPr userDrawn="1"/>
        </p:nvSpPr>
        <p:spPr>
          <a:xfrm>
            <a:off x="-145774" y="-106017"/>
            <a:ext cx="12483548" cy="7182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215B4F4-530A-4D48-9842-71A0C6448D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DB6E0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37CE4E4-4E92-284A-B1D9-8F70B52FDA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79785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D939DD61-0728-B540-95E1-98DD56ACAB15}"/>
              </a:ext>
            </a:extLst>
          </p:cNvPr>
          <p:cNvGrpSpPr/>
          <p:nvPr userDrawn="1"/>
        </p:nvGrpSpPr>
        <p:grpSpPr>
          <a:xfrm>
            <a:off x="2922498" y="4616711"/>
            <a:ext cx="6347004" cy="797859"/>
            <a:chOff x="2922498" y="4616711"/>
            <a:chExt cx="6347004" cy="797859"/>
          </a:xfrm>
        </p:grpSpPr>
        <p:pic>
          <p:nvPicPr>
            <p:cNvPr id="11" name="Bildobjekt 10">
              <a:extLst>
                <a:ext uri="{FF2B5EF4-FFF2-40B4-BE49-F238E27FC236}">
                  <a16:creationId xmlns:a16="http://schemas.microsoft.com/office/drawing/2014/main" id="{CD49283B-7D1A-304A-A891-F9EEAE4695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7356" y="4616711"/>
              <a:ext cx="797859" cy="797859"/>
            </a:xfrm>
            <a:prstGeom prst="rect">
              <a:avLst/>
            </a:prstGeom>
          </p:spPr>
        </p:pic>
        <p:pic>
          <p:nvPicPr>
            <p:cNvPr id="13" name="Bildobjekt 12">
              <a:extLst>
                <a:ext uri="{FF2B5EF4-FFF2-40B4-BE49-F238E27FC236}">
                  <a16:creationId xmlns:a16="http://schemas.microsoft.com/office/drawing/2014/main" id="{AD576102-257C-9944-9D67-AE23D31A14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922498" y="4616711"/>
              <a:ext cx="797859" cy="797859"/>
            </a:xfrm>
            <a:prstGeom prst="rect">
              <a:avLst/>
            </a:prstGeom>
          </p:spPr>
        </p:pic>
        <p:pic>
          <p:nvPicPr>
            <p:cNvPr id="15" name="Bildobjekt 14">
              <a:extLst>
                <a:ext uri="{FF2B5EF4-FFF2-40B4-BE49-F238E27FC236}">
                  <a16:creationId xmlns:a16="http://schemas.microsoft.com/office/drawing/2014/main" id="{5262156D-82DD-AD4A-8220-21B7191E5F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471643" y="4616711"/>
              <a:ext cx="797859" cy="797859"/>
            </a:xfrm>
            <a:prstGeom prst="rect">
              <a:avLst/>
            </a:prstGeom>
          </p:spPr>
        </p:pic>
        <p:pic>
          <p:nvPicPr>
            <p:cNvPr id="17" name="Bildobjekt 16">
              <a:extLst>
                <a:ext uri="{FF2B5EF4-FFF2-40B4-BE49-F238E27FC236}">
                  <a16:creationId xmlns:a16="http://schemas.microsoft.com/office/drawing/2014/main" id="{EAEC15DF-31D7-6F48-916A-330921A09E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6621930" y="4616711"/>
              <a:ext cx="797859" cy="797859"/>
            </a:xfrm>
            <a:prstGeom prst="rect">
              <a:avLst/>
            </a:prstGeom>
          </p:spPr>
        </p:pic>
        <p:pic>
          <p:nvPicPr>
            <p:cNvPr id="19" name="Bildobjekt 18">
              <a:extLst>
                <a:ext uri="{FF2B5EF4-FFF2-40B4-BE49-F238E27FC236}">
                  <a16:creationId xmlns:a16="http://schemas.microsoft.com/office/drawing/2014/main" id="{30BF7993-54B6-ED45-BD8D-7962D66DF9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7546788" y="4616711"/>
              <a:ext cx="797859" cy="797859"/>
            </a:xfrm>
            <a:prstGeom prst="rect">
              <a:avLst/>
            </a:prstGeom>
          </p:spPr>
        </p:pic>
        <p:pic>
          <p:nvPicPr>
            <p:cNvPr id="21" name="Bildobjekt 20">
              <a:extLst>
                <a:ext uri="{FF2B5EF4-FFF2-40B4-BE49-F238E27FC236}">
                  <a16:creationId xmlns:a16="http://schemas.microsoft.com/office/drawing/2014/main" id="{024E7279-6A07-AA40-87B1-8943EF0F3A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4772214" y="4616711"/>
              <a:ext cx="797859" cy="797859"/>
            </a:xfrm>
            <a:prstGeom prst="rect">
              <a:avLst/>
            </a:prstGeom>
          </p:spPr>
        </p:pic>
        <p:pic>
          <p:nvPicPr>
            <p:cNvPr id="23" name="Bildobjekt 22">
              <a:extLst>
                <a:ext uri="{FF2B5EF4-FFF2-40B4-BE49-F238E27FC236}">
                  <a16:creationId xmlns:a16="http://schemas.microsoft.com/office/drawing/2014/main" id="{41998102-9ACA-F549-9D11-95E09D0481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5697072" y="4616711"/>
              <a:ext cx="797859" cy="797859"/>
            </a:xfrm>
            <a:prstGeom prst="rect">
              <a:avLst/>
            </a:prstGeom>
          </p:spPr>
        </p:pic>
      </p:grpSp>
      <p:pic>
        <p:nvPicPr>
          <p:cNvPr id="40" name="Bildobjekt 39" descr="En bild som visar text&#10;&#10;Automatiskt genererad beskrivning">
            <a:extLst>
              <a:ext uri="{FF2B5EF4-FFF2-40B4-BE49-F238E27FC236}">
                <a16:creationId xmlns:a16="http://schemas.microsoft.com/office/drawing/2014/main" id="{C75C534B-0078-894D-9181-AB79BE1EBD3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13342" y="5924273"/>
            <a:ext cx="2419618" cy="79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24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 Energisys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15B4F4-530A-4D48-9842-71A0C6448D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02989" y="1701478"/>
            <a:ext cx="4663095" cy="1820059"/>
          </a:xfrm>
        </p:spPr>
        <p:txBody>
          <a:bodyPr anchor="ctr"/>
          <a:lstStyle>
            <a:lvl1pPr algn="l">
              <a:defRPr sz="6000">
                <a:solidFill>
                  <a:srgbClr val="DB6E03"/>
                </a:solidFill>
              </a:defRPr>
            </a:lvl1pPr>
          </a:lstStyle>
          <a:p>
            <a:r>
              <a:rPr lang="sv-SE" dirty="0"/>
              <a:t>Energisystem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37CE4E4-4E92-284A-B1D9-8F70B52FDA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79785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C9110EB-6E9F-B446-B85E-2528DD3D1A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25915" y="2042419"/>
            <a:ext cx="1138177" cy="113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71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utan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F2BA47-33E9-A744-9458-A5D97856B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A85704A-F8D4-4948-9B1D-D698D18C5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673B44F-FAC9-0B42-9BD1-4F157FE5F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585A3CC-542C-2548-9667-C34554BD8095}" type="datetimeFigureOut">
              <a:rPr lang="sv-SE" smtClean="0"/>
              <a:pPr/>
              <a:t>2024-02-16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4968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med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F2BA47-33E9-A744-9458-A5D97856B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A85704A-F8D4-4948-9B1D-D698D18C5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673B44F-FAC9-0B42-9BD1-4F157FE5F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585A3CC-542C-2548-9667-C34554BD8095}" type="datetimeFigureOut">
              <a:rPr lang="sv-SE" smtClean="0"/>
              <a:pPr/>
              <a:t>2024-02-16</a:t>
            </a:fld>
            <a:endParaRPr lang="sv-SE" dirty="0"/>
          </a:p>
        </p:txBody>
      </p:sp>
      <p:pic>
        <p:nvPicPr>
          <p:cNvPr id="24" name="Bildobjekt 23">
            <a:extLst>
              <a:ext uri="{FF2B5EF4-FFF2-40B4-BE49-F238E27FC236}">
                <a16:creationId xmlns:a16="http://schemas.microsoft.com/office/drawing/2014/main" id="{03A01D83-5063-A147-B0F3-BD634A68C4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8582954" y="185738"/>
            <a:ext cx="407725" cy="407725"/>
          </a:xfrm>
          <a:prstGeom prst="rect">
            <a:avLst/>
          </a:prstGeom>
          <a:noFill/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46BA2C68-776B-8B46-9012-D6AFFA32D2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8110330" y="185738"/>
            <a:ext cx="407725" cy="407725"/>
          </a:xfrm>
          <a:prstGeom prst="rect">
            <a:avLst/>
          </a:prstGeom>
          <a:noFill/>
        </p:spPr>
      </p:pic>
      <p:pic>
        <p:nvPicPr>
          <p:cNvPr id="26" name="Bildobjekt 25">
            <a:extLst>
              <a:ext uri="{FF2B5EF4-FFF2-40B4-BE49-F238E27FC236}">
                <a16:creationId xmlns:a16="http://schemas.microsoft.com/office/drawing/2014/main" id="{14938E11-9C1F-CD4C-9996-BF3956C59D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10946075" y="185738"/>
            <a:ext cx="407725" cy="407725"/>
          </a:xfrm>
          <a:prstGeom prst="rect">
            <a:avLst/>
          </a:prstGeom>
          <a:noFill/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D7C239B0-821A-1942-94AD-97EDBE3E17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10000828" y="185738"/>
            <a:ext cx="407725" cy="407725"/>
          </a:xfrm>
          <a:prstGeom prst="rect">
            <a:avLst/>
          </a:prstGeom>
          <a:noFill/>
        </p:spPr>
      </p:pic>
      <p:pic>
        <p:nvPicPr>
          <p:cNvPr id="28" name="Bildobjekt 27">
            <a:extLst>
              <a:ext uri="{FF2B5EF4-FFF2-40B4-BE49-F238E27FC236}">
                <a16:creationId xmlns:a16="http://schemas.microsoft.com/office/drawing/2014/main" id="{41D3AD17-381E-A14F-A300-21F49559E25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0473452" y="185738"/>
            <a:ext cx="407725" cy="407725"/>
          </a:xfrm>
          <a:prstGeom prst="rect">
            <a:avLst/>
          </a:prstGeom>
          <a:noFill/>
        </p:spPr>
      </p:pic>
      <p:pic>
        <p:nvPicPr>
          <p:cNvPr id="29" name="Bildobjekt 28">
            <a:extLst>
              <a:ext uri="{FF2B5EF4-FFF2-40B4-BE49-F238E27FC236}">
                <a16:creationId xmlns:a16="http://schemas.microsoft.com/office/drawing/2014/main" id="{23AEBD4D-7FFF-4C42-954B-58B3FE6813B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70000"/>
          </a:blip>
          <a:stretch>
            <a:fillRect/>
          </a:stretch>
        </p:blipFill>
        <p:spPr>
          <a:xfrm>
            <a:off x="9055579" y="185738"/>
            <a:ext cx="407725" cy="407725"/>
          </a:xfrm>
          <a:prstGeom prst="rect">
            <a:avLst/>
          </a:prstGeom>
          <a:noFill/>
        </p:spPr>
      </p:pic>
      <p:pic>
        <p:nvPicPr>
          <p:cNvPr id="30" name="Bildobjekt 29">
            <a:extLst>
              <a:ext uri="{FF2B5EF4-FFF2-40B4-BE49-F238E27FC236}">
                <a16:creationId xmlns:a16="http://schemas.microsoft.com/office/drawing/2014/main" id="{7FC552EB-7F52-FA46-8E52-19E66AFDAB3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70000"/>
          </a:blip>
          <a:stretch>
            <a:fillRect/>
          </a:stretch>
        </p:blipFill>
        <p:spPr>
          <a:xfrm>
            <a:off x="9528203" y="185738"/>
            <a:ext cx="407725" cy="407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8480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nergisys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F2BA47-33E9-A744-9458-A5D97856B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852" y="365125"/>
            <a:ext cx="9206948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A85704A-F8D4-4948-9B1D-D698D18C5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206948" cy="373189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231665A5-4DF1-B742-BB73-805654CAC3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521207"/>
            <a:ext cx="1013398" cy="101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04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yggande och bo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F2BA47-33E9-A744-9458-A5D97856B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852" y="365125"/>
            <a:ext cx="9206948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A85704A-F8D4-4948-9B1D-D698D18C5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673B44F-FAC9-0B42-9BD1-4F157FE5F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585A3CC-542C-2548-9667-C34554BD8095}" type="datetimeFigureOut">
              <a:rPr lang="sv-SE" smtClean="0"/>
              <a:pPr/>
              <a:t>2024-02-16</a:t>
            </a:fld>
            <a:endParaRPr lang="sv-SE" dirty="0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0282693F-05A8-584A-879D-2A900F4264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519454"/>
            <a:ext cx="1013398" cy="101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48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Byggande och bo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A37CE4E4-4E92-284A-B1D9-8F70B52FDA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67968"/>
            <a:ext cx="9144000" cy="380878"/>
          </a:xfrm>
        </p:spPr>
        <p:txBody>
          <a:bodyPr>
            <a:normAutofit/>
          </a:bodyPr>
          <a:lstStyle>
            <a:lvl1pPr marL="0" indent="0" algn="l">
              <a:buNone/>
              <a:defRPr sz="1108"/>
            </a:lvl1pPr>
            <a:lvl2pPr marL="178042" indent="0" algn="ctr">
              <a:buNone/>
              <a:defRPr sz="779"/>
            </a:lvl2pPr>
            <a:lvl3pPr marL="356085" indent="0" algn="ctr">
              <a:buNone/>
              <a:defRPr sz="701"/>
            </a:lvl3pPr>
            <a:lvl4pPr marL="534127" indent="0" algn="ctr">
              <a:buNone/>
              <a:defRPr sz="623"/>
            </a:lvl4pPr>
            <a:lvl5pPr marL="712169" indent="0" algn="ctr">
              <a:buNone/>
              <a:defRPr sz="623"/>
            </a:lvl5pPr>
            <a:lvl6pPr marL="890211" indent="0" algn="ctr">
              <a:buNone/>
              <a:defRPr sz="623"/>
            </a:lvl6pPr>
            <a:lvl7pPr marL="1068254" indent="0" algn="ctr">
              <a:buNone/>
              <a:defRPr sz="623"/>
            </a:lvl7pPr>
            <a:lvl8pPr marL="1246296" indent="0" algn="ctr">
              <a:buNone/>
              <a:defRPr sz="623"/>
            </a:lvl8pPr>
            <a:lvl9pPr marL="1424338" indent="0" algn="ctr">
              <a:buNone/>
              <a:defRPr sz="623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0881DD5D-A64D-1B44-9833-2AE4F82FB7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0" y="2776203"/>
            <a:ext cx="9144000" cy="797859"/>
          </a:xfrm>
        </p:spPr>
        <p:txBody>
          <a:bodyPr>
            <a:normAutofit/>
          </a:bodyPr>
          <a:lstStyle>
            <a:lvl1pPr marL="0" indent="0">
              <a:buNone/>
              <a:defRPr sz="2215" b="0" i="0">
                <a:solidFill>
                  <a:schemeClr val="accent1"/>
                </a:solidFill>
                <a:latin typeface="Eras Medium ITC" panose="020F0502020204030204" pitchFamily="34" charset="0"/>
                <a:cs typeface="Eras Medium ITC" panose="020F0502020204030204" pitchFamily="34" charset="0"/>
              </a:defRPr>
            </a:lvl1pPr>
            <a:lvl2pPr marL="178042" indent="0">
              <a:buNone/>
              <a:defRPr b="0" i="0">
                <a:solidFill>
                  <a:schemeClr val="accent1"/>
                </a:solidFill>
                <a:latin typeface="Eras Medium ITC" panose="020F0502020204030204" pitchFamily="34" charset="0"/>
                <a:cs typeface="Eras Medium ITC" panose="020F0502020204030204" pitchFamily="34" charset="0"/>
              </a:defRPr>
            </a:lvl2pPr>
            <a:lvl3pPr marL="356085" indent="0">
              <a:buNone/>
              <a:defRPr b="0" i="0">
                <a:solidFill>
                  <a:schemeClr val="accent1"/>
                </a:solidFill>
                <a:latin typeface="Eras Medium ITC" panose="020F0502020204030204" pitchFamily="34" charset="0"/>
                <a:cs typeface="Eras Medium ITC" panose="020F0502020204030204" pitchFamily="34" charset="0"/>
              </a:defRPr>
            </a:lvl3pPr>
            <a:lvl4pPr marL="534127" indent="0">
              <a:buNone/>
              <a:defRPr b="0" i="0">
                <a:solidFill>
                  <a:schemeClr val="accent1"/>
                </a:solidFill>
                <a:latin typeface="Eras Medium ITC" panose="020F0502020204030204" pitchFamily="34" charset="0"/>
                <a:cs typeface="Eras Medium ITC" panose="020F0502020204030204" pitchFamily="34" charset="0"/>
              </a:defRPr>
            </a:lvl4pPr>
            <a:lvl5pPr marL="712169" indent="0">
              <a:buNone/>
              <a:defRPr b="0" i="0">
                <a:solidFill>
                  <a:schemeClr val="accent1"/>
                </a:solidFill>
                <a:latin typeface="Eras Medium ITC" panose="020F0502020204030204" pitchFamily="34" charset="0"/>
                <a:cs typeface="Eras Medium ITC" panose="020F050202020403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3FF5C437-6A92-F746-999E-F2062895A1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4000" y="4273062"/>
            <a:ext cx="9144000" cy="1749669"/>
          </a:xfrm>
        </p:spPr>
        <p:txBody>
          <a:bodyPr>
            <a:normAutofit/>
          </a:bodyPr>
          <a:lstStyle>
            <a:lvl1pPr>
              <a:defRPr sz="831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43B3AF4F-F13C-4B49-9519-39DC3192F38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" y="656615"/>
            <a:ext cx="12192000" cy="1945909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47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2C8C-99E2-4E02-A5A4-CAE03DA670D0}" type="datetime1">
              <a:rPr lang="sv-SE" smtClean="0"/>
              <a:t>2024-02-16</a:t>
            </a:fld>
            <a:endParaRPr lang="en-US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Sidfot</a:t>
            </a:r>
            <a:endParaRPr lang="en-US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1FBC-D166-4AB1-A3F9-BF7E013EE5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9234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648060DF-E935-274B-965A-AA6919898530}"/>
              </a:ext>
            </a:extLst>
          </p:cNvPr>
          <p:cNvSpPr/>
          <p:nvPr userDrawn="1"/>
        </p:nvSpPr>
        <p:spPr>
          <a:xfrm>
            <a:off x="-1" y="6176963"/>
            <a:ext cx="12192001" cy="681037"/>
          </a:xfrm>
          <a:prstGeom prst="rect">
            <a:avLst/>
          </a:prstGeom>
          <a:solidFill>
            <a:srgbClr val="F8E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75B3A3B-950D-AD43-AE1F-CF6AB32FD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41828B3-A04F-7D49-8ABA-E63B29B46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81A8D9C-88B0-EC46-A4C2-EA2576FC30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585A3CC-542C-2548-9667-C34554BD8095}" type="datetimeFigureOut">
              <a:rPr lang="sv-SE" smtClean="0"/>
              <a:pPr/>
              <a:t>2024-02-16</a:t>
            </a:fld>
            <a:endParaRPr lang="sv-SE" dirty="0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37FD1550-0A41-E64F-BAB0-4B908E6B155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290314" y="5363127"/>
            <a:ext cx="1358348" cy="135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0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6" r:id="rId3"/>
    <p:sldLayoutId id="2147483650" r:id="rId4"/>
    <p:sldLayoutId id="2147483663" r:id="rId5"/>
    <p:sldLayoutId id="2147483656" r:id="rId6"/>
    <p:sldLayoutId id="2147483657" r:id="rId7"/>
    <p:sldLayoutId id="2147483667" r:id="rId8"/>
    <p:sldLayoutId id="214748366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DB6E03"/>
          </a:solidFill>
          <a:latin typeface="Eras Medium ITC" panose="020B06020305040208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jpg"/><Relationship Id="rId4" Type="http://schemas.openxmlformats.org/officeDocument/2006/relationships/hyperlink" Target="https://www.energiintelligent.se/energisystem/elsystem/effekt4dalarna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2608352"/>
            <a:ext cx="9144000" cy="93798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br>
              <a:rPr lang="sv-SE" dirty="0"/>
            </a:br>
            <a:br>
              <a:rPr lang="sv-SE" dirty="0"/>
            </a:br>
            <a:r>
              <a:rPr lang="sv-SE" dirty="0"/>
              <a:t>Energiplanering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55063" y="4083639"/>
            <a:ext cx="9144000" cy="797859"/>
          </a:xfrm>
        </p:spPr>
        <p:txBody>
          <a:bodyPr>
            <a:normAutofit fontScale="92500" lnSpcReduction="10000"/>
          </a:bodyPr>
          <a:lstStyle/>
          <a:p>
            <a:r>
              <a:rPr lang="sv-SE" dirty="0"/>
              <a:t>EFFEKT4Dalarna storforum</a:t>
            </a:r>
          </a:p>
          <a:p>
            <a:r>
              <a:rPr lang="sv-SE" dirty="0"/>
              <a:t>16 februari </a:t>
            </a:r>
            <a:r>
              <a:rPr lang="sv-SE" dirty="0" err="1"/>
              <a:t>kl</a:t>
            </a:r>
            <a:r>
              <a:rPr lang="sv-SE" dirty="0"/>
              <a:t> 10-12</a:t>
            </a:r>
          </a:p>
        </p:txBody>
      </p:sp>
    </p:spTree>
    <p:extLst>
      <p:ext uri="{BB962C8B-B14F-4D97-AF65-F5344CB8AC3E}">
        <p14:creationId xmlns:p14="http://schemas.microsoft.com/office/powerpoint/2010/main" val="1692387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ED7227-CA91-37F6-0D3D-B74B4097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Färdplan för smarta energisystem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623B267-EFED-72F2-A867-A3990AF98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1624"/>
            <a:ext cx="10515600" cy="47910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v-SE" b="1" dirty="0"/>
              <a:t>Tre balansbilder och delmål </a:t>
            </a:r>
            <a:br>
              <a:rPr lang="sv-SE" dirty="0"/>
            </a:br>
            <a:endParaRPr lang="sv-SE" sz="200" dirty="0"/>
          </a:p>
          <a:p>
            <a:pPr marL="0" indent="0">
              <a:buNone/>
            </a:pPr>
            <a:r>
              <a:rPr lang="sv-SE" dirty="0"/>
              <a:t>Energibalans	      Elbalans		         Effektbalans</a:t>
            </a:r>
          </a:p>
          <a:p>
            <a:pPr marL="0" indent="0">
              <a:buNone/>
            </a:pPr>
            <a:r>
              <a:rPr lang="sv-SE" dirty="0"/>
              <a:t>								</a:t>
            </a:r>
            <a:r>
              <a:rPr lang="sv-SE" sz="1600" dirty="0"/>
              <a:t>Kapa toppar och höja dalar</a:t>
            </a:r>
          </a:p>
          <a:p>
            <a:pPr marL="0" indent="0">
              <a:buNone/>
            </a:pPr>
            <a:endParaRPr lang="sv-SE" sz="1600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b="1" dirty="0"/>
              <a:t>+ Åtgärder för att möta framtida behov och nå målen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4D157FD0-DB2C-DDF3-EA31-B93BD6D5E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584493"/>
            <a:ext cx="3190465" cy="2681923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458BAD73-6F83-BBFE-8132-16C2EABF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409" y="3073993"/>
            <a:ext cx="3532823" cy="221238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24148938-4E35-8937-1A6A-8CF8DF243D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7"/>
          <a:stretch/>
        </p:blipFill>
        <p:spPr bwMode="auto">
          <a:xfrm>
            <a:off x="8091011" y="3009899"/>
            <a:ext cx="3033077" cy="158746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52AF41D1-666E-F63C-3D0A-42C2E497A4CD}"/>
              </a:ext>
            </a:extLst>
          </p:cNvPr>
          <p:cNvSpPr txBox="1"/>
          <p:nvPr/>
        </p:nvSpPr>
        <p:spPr>
          <a:xfrm>
            <a:off x="8205311" y="4622763"/>
            <a:ext cx="2920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Självförsörjningsgrad/ installerad effekt</a:t>
            </a:r>
          </a:p>
        </p:txBody>
      </p:sp>
    </p:spTree>
    <p:extLst>
      <p:ext uri="{BB962C8B-B14F-4D97-AF65-F5344CB8AC3E}">
        <p14:creationId xmlns:p14="http://schemas.microsoft.com/office/powerpoint/2010/main" val="1859021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8B1A92-AD85-C042-F3B3-A3E8EBD0B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0" y="2103437"/>
            <a:ext cx="9385300" cy="1325563"/>
          </a:xfrm>
        </p:spPr>
        <p:txBody>
          <a:bodyPr>
            <a:normAutofit/>
          </a:bodyPr>
          <a:lstStyle/>
          <a:p>
            <a:r>
              <a:rPr lang="sv-SE" dirty="0"/>
              <a:t>Färdplan för Smarta energisystem</a:t>
            </a:r>
            <a:br>
              <a:rPr lang="sv-SE" dirty="0"/>
            </a:br>
            <a:r>
              <a:rPr lang="sv-SE" dirty="0"/>
              <a:t>- Dalarnas innovationsstrategi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F211C77-A971-B22E-F3B7-2011D91B2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50" y="3862153"/>
            <a:ext cx="8636000" cy="523875"/>
          </a:xfrm>
        </p:spPr>
        <p:txBody>
          <a:bodyPr/>
          <a:lstStyle/>
          <a:p>
            <a:pPr marL="0" indent="0" algn="ctr">
              <a:buNone/>
            </a:pPr>
            <a:r>
              <a:rPr lang="sv-SE" dirty="0"/>
              <a:t>Henrik Nilsson, Region Dalarna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8089516-C356-B8B2-9FD1-D85140337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560388"/>
            <a:ext cx="11049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03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600000">
            <a:off x="720870" y="1761617"/>
            <a:ext cx="2667850" cy="3759458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87ED7227-CA91-37F6-0D3D-B74B4097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Strategi för </a:t>
            </a:r>
            <a:r>
              <a:rPr lang="en-US" dirty="0"/>
              <a:t>smart </a:t>
            </a:r>
            <a:r>
              <a:rPr lang="en-US" dirty="0" err="1"/>
              <a:t>hållbar</a:t>
            </a:r>
            <a:r>
              <a:rPr lang="en-US" dirty="0"/>
              <a:t> </a:t>
            </a:r>
            <a:r>
              <a:rPr lang="en-US" dirty="0" err="1"/>
              <a:t>specialisering</a:t>
            </a:r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9667935" y="2503676"/>
            <a:ext cx="2710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>
                <a:latin typeface="Arial" panose="020B0604020202020204" pitchFamily="34" charset="0"/>
                <a:cs typeface="Arial" panose="020B0604020202020204" pitchFamily="34" charset="0"/>
              </a:rPr>
              <a:t>” Innovation som ett medel för ökad konkurrenskraft </a:t>
            </a:r>
          </a:p>
          <a:p>
            <a:r>
              <a:rPr lang="sv-SE" i="1" dirty="0">
                <a:latin typeface="Arial" panose="020B0604020202020204" pitchFamily="34" charset="0"/>
                <a:cs typeface="Arial" panose="020B0604020202020204" pitchFamily="34" charset="0"/>
              </a:rPr>
              <a:t>och omställning.”</a:t>
            </a: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0000">
            <a:off x="6799351" y="1761632"/>
            <a:ext cx="2667634" cy="3755240"/>
          </a:xfrm>
          <a:prstGeom prst="rect">
            <a:avLst/>
          </a:prstGeom>
        </p:spPr>
      </p:pic>
      <p:sp>
        <p:nvSpPr>
          <p:cNvPr id="13" name="textruta 12"/>
          <p:cNvSpPr txBox="1"/>
          <p:nvPr/>
        </p:nvSpPr>
        <p:spPr>
          <a:xfrm>
            <a:off x="3479694" y="2413441"/>
            <a:ext cx="27107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>
                <a:latin typeface="Arial" panose="020B0604020202020204" pitchFamily="34" charset="0"/>
                <a:cs typeface="Arial" panose="020B0604020202020204" pitchFamily="34" charset="0"/>
              </a:rPr>
              <a:t>”2030 ska Dalarna ha en hög innovationskraft som möter samhällsutmaningar och utvecklar såväl näringsliv som välfärd.”</a:t>
            </a:r>
          </a:p>
        </p:txBody>
      </p:sp>
    </p:spTree>
    <p:extLst>
      <p:ext uri="{BB962C8B-B14F-4D97-AF65-F5344CB8AC3E}">
        <p14:creationId xmlns:p14="http://schemas.microsoft.com/office/powerpoint/2010/main" val="186332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ED7227-CA91-37F6-0D3D-B74B4097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Kunskapsområden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E846CD84-1076-96C4-BA0A-B7BEFB3E6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058" y="5369903"/>
            <a:ext cx="9575800" cy="651234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En plattform och en färdplan för varje kunskapsområde </a:t>
            </a:r>
          </a:p>
        </p:txBody>
      </p:sp>
      <p:grpSp>
        <p:nvGrpSpPr>
          <p:cNvPr id="18" name="Grupp 17"/>
          <p:cNvGrpSpPr/>
          <p:nvPr/>
        </p:nvGrpSpPr>
        <p:grpSpPr>
          <a:xfrm>
            <a:off x="127000" y="1269850"/>
            <a:ext cx="12192000" cy="2483337"/>
            <a:chOff x="127000" y="1269850"/>
            <a:chExt cx="12192000" cy="2483337"/>
          </a:xfrm>
        </p:grpSpPr>
        <p:pic>
          <p:nvPicPr>
            <p:cNvPr id="4" name="Bildobjekt 3">
              <a:extLst>
                <a:ext uri="{FF2B5EF4-FFF2-40B4-BE49-F238E27FC236}">
                  <a16:creationId xmlns:a16="http://schemas.microsoft.com/office/drawing/2014/main" id="{F5A8F7EE-D5D8-883A-0FD0-0EA682091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1269850"/>
              <a:ext cx="12192000" cy="2351237"/>
            </a:xfrm>
            <a:prstGeom prst="rect">
              <a:avLst/>
            </a:prstGeom>
          </p:spPr>
        </p:pic>
        <p:grpSp>
          <p:nvGrpSpPr>
            <p:cNvPr id="16" name="Grupp 15"/>
            <p:cNvGrpSpPr/>
            <p:nvPr/>
          </p:nvGrpSpPr>
          <p:grpSpPr>
            <a:xfrm>
              <a:off x="745787" y="3289502"/>
              <a:ext cx="9377464" cy="463685"/>
              <a:chOff x="745787" y="3159800"/>
              <a:chExt cx="9377464" cy="463685"/>
            </a:xfrm>
          </p:grpSpPr>
          <p:cxnSp>
            <p:nvCxnSpPr>
              <p:cNvPr id="5" name="Rak koppling 4"/>
              <p:cNvCxnSpPr/>
              <p:nvPr/>
            </p:nvCxnSpPr>
            <p:spPr>
              <a:xfrm>
                <a:off x="745787" y="3621087"/>
                <a:ext cx="9377464" cy="0"/>
              </a:xfrm>
              <a:prstGeom prst="line">
                <a:avLst/>
              </a:prstGeom>
              <a:ln w="571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Rak pilkoppling 9"/>
              <p:cNvCxnSpPr/>
              <p:nvPr/>
            </p:nvCxnSpPr>
            <p:spPr>
              <a:xfrm flipV="1">
                <a:off x="1802860" y="3180100"/>
                <a:ext cx="0" cy="440987"/>
              </a:xfrm>
              <a:prstGeom prst="straightConnector1">
                <a:avLst/>
              </a:prstGeom>
              <a:ln w="571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Rak pilkoppling 11"/>
              <p:cNvCxnSpPr/>
              <p:nvPr/>
            </p:nvCxnSpPr>
            <p:spPr>
              <a:xfrm flipV="1">
                <a:off x="3680298" y="3182498"/>
                <a:ext cx="0" cy="440987"/>
              </a:xfrm>
              <a:prstGeom prst="straightConnector1">
                <a:avLst/>
              </a:prstGeom>
              <a:ln w="571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Rak pilkoppling 12"/>
              <p:cNvCxnSpPr/>
              <p:nvPr/>
            </p:nvCxnSpPr>
            <p:spPr>
              <a:xfrm flipV="1">
                <a:off x="5512341" y="3159800"/>
                <a:ext cx="0" cy="440987"/>
              </a:xfrm>
              <a:prstGeom prst="straightConnector1">
                <a:avLst/>
              </a:prstGeom>
              <a:ln w="571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Rak pilkoppling 13"/>
              <p:cNvCxnSpPr/>
              <p:nvPr/>
            </p:nvCxnSpPr>
            <p:spPr>
              <a:xfrm flipV="1">
                <a:off x="7324928" y="3180100"/>
                <a:ext cx="0" cy="440987"/>
              </a:xfrm>
              <a:prstGeom prst="straightConnector1">
                <a:avLst/>
              </a:prstGeom>
              <a:ln w="571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Rak pilkoppling 14"/>
              <p:cNvCxnSpPr/>
              <p:nvPr/>
            </p:nvCxnSpPr>
            <p:spPr>
              <a:xfrm flipV="1">
                <a:off x="9195881" y="3159800"/>
                <a:ext cx="0" cy="440987"/>
              </a:xfrm>
              <a:prstGeom prst="straightConnector1">
                <a:avLst/>
              </a:prstGeom>
              <a:ln w="5715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textruta 16"/>
          <p:cNvSpPr txBox="1"/>
          <p:nvPr/>
        </p:nvSpPr>
        <p:spPr>
          <a:xfrm>
            <a:off x="745787" y="3880288"/>
            <a:ext cx="9377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Social innovation                           Agenda 2030</a:t>
            </a:r>
          </a:p>
        </p:txBody>
      </p:sp>
    </p:spTree>
    <p:extLst>
      <p:ext uri="{BB962C8B-B14F-4D97-AF65-F5344CB8AC3E}">
        <p14:creationId xmlns:p14="http://schemas.microsoft.com/office/powerpoint/2010/main" val="4180877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ED7227-CA91-37F6-0D3D-B74B40975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999496" cy="1325563"/>
          </a:xfrm>
        </p:spPr>
        <p:txBody>
          <a:bodyPr>
            <a:normAutofit/>
          </a:bodyPr>
          <a:lstStyle/>
          <a:p>
            <a:r>
              <a:rPr lang="sv-SE" dirty="0"/>
              <a:t>Plattform och färdplan Smarta Energisystem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623B267-EFED-72F2-A867-A3990AF98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/>
              <a:t>Färdplan</a:t>
            </a:r>
            <a:br>
              <a:rPr lang="sv-SE" dirty="0"/>
            </a:br>
            <a:r>
              <a:rPr lang="sv-SE" dirty="0"/>
              <a:t>- Behov av innovationer</a:t>
            </a:r>
            <a:br>
              <a:rPr lang="sv-SE" dirty="0"/>
            </a:br>
            <a:r>
              <a:rPr lang="sv-SE" dirty="0"/>
              <a:t>- Styrkeområden</a:t>
            </a:r>
            <a:br>
              <a:rPr lang="sv-SE" dirty="0"/>
            </a:br>
            <a:r>
              <a:rPr lang="sv-SE" dirty="0"/>
              <a:t>- Unika förutsättningar i Dalarna</a:t>
            </a:r>
            <a:br>
              <a:rPr lang="sv-SE" dirty="0"/>
            </a:br>
            <a:r>
              <a:rPr lang="sv-SE" dirty="0"/>
              <a:t>- Bidrar till strategisk projektportfölj</a:t>
            </a:r>
            <a:br>
              <a:rPr lang="sv-SE" dirty="0"/>
            </a:br>
            <a:endParaRPr lang="sv-SE" dirty="0"/>
          </a:p>
          <a:p>
            <a:pPr marL="0" indent="0">
              <a:buNone/>
            </a:pPr>
            <a:r>
              <a:rPr lang="sv-SE" b="1" dirty="0"/>
              <a:t>Plattform</a:t>
            </a:r>
            <a:br>
              <a:rPr lang="sv-SE" dirty="0"/>
            </a:br>
            <a:r>
              <a:rPr lang="sv-SE" dirty="0"/>
              <a:t>Projektet Boost Dalarna</a:t>
            </a:r>
            <a:br>
              <a:rPr lang="sv-SE" dirty="0"/>
            </a:b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31E7FC1-CFA7-B9B0-E21F-578E53518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066196"/>
            <a:ext cx="9577303" cy="734021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1184" y="4596630"/>
            <a:ext cx="821739" cy="469565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5445" y="4590379"/>
            <a:ext cx="2546138" cy="528129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0862" y="2089031"/>
            <a:ext cx="1657350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5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8B1A92-AD85-C042-F3B3-A3E8EBD0B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0" y="2103437"/>
            <a:ext cx="9385300" cy="1325563"/>
          </a:xfrm>
        </p:spPr>
        <p:txBody>
          <a:bodyPr/>
          <a:lstStyle/>
          <a:p>
            <a:r>
              <a:rPr lang="sv-SE" dirty="0"/>
              <a:t>Nätutvecklingsplaner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F211C77-A971-B22E-F3B7-2011D91B2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50" y="3625850"/>
            <a:ext cx="8636000" cy="523875"/>
          </a:xfrm>
        </p:spPr>
        <p:txBody>
          <a:bodyPr/>
          <a:lstStyle/>
          <a:p>
            <a:pPr marL="0" indent="0" algn="ctr">
              <a:buNone/>
            </a:pPr>
            <a:r>
              <a:rPr lang="sv-SE" dirty="0"/>
              <a:t>Jonas Lindblom, </a:t>
            </a:r>
            <a:r>
              <a:rPr lang="sv-SE" dirty="0" err="1"/>
              <a:t>Ellevio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8089516-C356-B8B2-9FD1-D85140337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560388"/>
            <a:ext cx="11049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64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 vert="horz" lIns="0" tIns="0" rIns="0" bIns="72000" rtlCol="0" anchor="b">
            <a:normAutofit/>
          </a:bodyPr>
          <a:lstStyle/>
          <a:p>
            <a:r>
              <a:rPr lang="sv-SE" dirty="0"/>
              <a:t>Process för framtagning av nätutvecklingsplaner</a:t>
            </a:r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7DE31A2E-22C4-4177-9439-4AFE65F1E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Sidfot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FuturaEF-Book"/>
              <a:ea typeface="+mn-ea"/>
              <a:cs typeface="+mn-cs"/>
            </a:endParaRP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8C341A6F-8287-4D6E-8E8F-D0F5A4165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711FBC-D166-4AB1-A3F9-BF7E013EE5B0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FuturaEF-Book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062D8A-E8F9-1436-49BA-6D26AA96106C}"/>
              </a:ext>
            </a:extLst>
          </p:cNvPr>
          <p:cNvSpPr/>
          <p:nvPr/>
        </p:nvSpPr>
        <p:spPr>
          <a:xfrm>
            <a:off x="1275126" y="1980820"/>
            <a:ext cx="2407641" cy="1801650"/>
          </a:xfrm>
          <a:prstGeom prst="roundRect">
            <a:avLst/>
          </a:prstGeom>
          <a:solidFill>
            <a:srgbClr val="ED770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Steg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Skapa och publicera preliminär NUP.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EF-Book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S</a:t>
            </a:r>
            <a:r>
              <a:rPr kumimoji="0" lang="sv-SE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enast</a:t>
            </a:r>
            <a:r>
              <a:rPr kumimoji="0" lang="sv-SE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15/9-2024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6E7752-A5FE-6F3E-B47E-506406C79097}"/>
              </a:ext>
            </a:extLst>
          </p:cNvPr>
          <p:cNvSpPr/>
          <p:nvPr/>
        </p:nvSpPr>
        <p:spPr>
          <a:xfrm>
            <a:off x="4892179" y="1980820"/>
            <a:ext cx="2407641" cy="1801650"/>
          </a:xfrm>
          <a:prstGeom prst="roundRect">
            <a:avLst/>
          </a:prstGeom>
          <a:solidFill>
            <a:srgbClr val="ED770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Steg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Offentligt samråd med SVK och berörda systemanvändare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15/9 + minst 6 veckor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EDB3A09-943C-4BD7-DC2C-B0804FDFD5D4}"/>
              </a:ext>
            </a:extLst>
          </p:cNvPr>
          <p:cNvSpPr/>
          <p:nvPr/>
        </p:nvSpPr>
        <p:spPr>
          <a:xfrm>
            <a:off x="8509232" y="1980820"/>
            <a:ext cx="2407641" cy="1801650"/>
          </a:xfrm>
          <a:prstGeom prst="roundRect">
            <a:avLst/>
          </a:prstGeom>
          <a:solidFill>
            <a:srgbClr val="ED770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Steg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Uppdatera NUP och publicera slutgiltig version.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S</a:t>
            </a:r>
            <a:r>
              <a:rPr kumimoji="0" lang="sv-SE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enast</a:t>
            </a:r>
            <a:r>
              <a:rPr kumimoji="0" lang="sv-SE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31/12-2024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EF-Book"/>
              <a:ea typeface="+mn-ea"/>
              <a:cs typeface="+mn-cs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6C745CD7-38CE-6E17-F03A-E8D92B20B41E}"/>
              </a:ext>
            </a:extLst>
          </p:cNvPr>
          <p:cNvSpPr/>
          <p:nvPr/>
        </p:nvSpPr>
        <p:spPr>
          <a:xfrm rot="5400000">
            <a:off x="3837473" y="2702273"/>
            <a:ext cx="900000" cy="285226"/>
          </a:xfrm>
          <a:prstGeom prst="triangle">
            <a:avLst/>
          </a:prstGeom>
          <a:solidFill>
            <a:srgbClr val="ED770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EF-Book"/>
              <a:ea typeface="+mn-ea"/>
              <a:cs typeface="+mn-cs"/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DD380778-AD6A-B36E-673D-EFF16C2DC2E2}"/>
              </a:ext>
            </a:extLst>
          </p:cNvPr>
          <p:cNvSpPr/>
          <p:nvPr/>
        </p:nvSpPr>
        <p:spPr>
          <a:xfrm rot="5400000">
            <a:off x="7454526" y="2702273"/>
            <a:ext cx="900000" cy="285226"/>
          </a:xfrm>
          <a:prstGeom prst="triangle">
            <a:avLst/>
          </a:prstGeom>
          <a:solidFill>
            <a:srgbClr val="ED770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EF-Book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02D0FF-3246-DD22-E526-330104F4B53C}"/>
              </a:ext>
            </a:extLst>
          </p:cNvPr>
          <p:cNvSpPr txBox="1"/>
          <p:nvPr/>
        </p:nvSpPr>
        <p:spPr>
          <a:xfrm>
            <a:off x="3815024" y="5036072"/>
            <a:ext cx="6500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Upprepas vartannat år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Omfattar kommande tioårsperiod (2025-2035)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EF-Book"/>
              <a:ea typeface="+mn-ea"/>
              <a:cs typeface="+mn-cs"/>
            </a:endParaRP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712AA495-1C8C-C889-100E-24D6AFEA9644}"/>
              </a:ext>
            </a:extLst>
          </p:cNvPr>
          <p:cNvSpPr/>
          <p:nvPr/>
        </p:nvSpPr>
        <p:spPr>
          <a:xfrm rot="5400000">
            <a:off x="5805375" y="-404088"/>
            <a:ext cx="646331" cy="9626718"/>
          </a:xfrm>
          <a:prstGeom prst="rightBrace">
            <a:avLst/>
          </a:prstGeom>
          <a:ln w="28575">
            <a:solidFill>
              <a:srgbClr val="ED77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0"/>
              <a:solidFill>
                <a:srgbClr val="FF82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250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A5D37B0B-33EC-021D-A4E7-6A61D2F95FC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4" progId="TCLayout.ActiveDocument.1">
                  <p:embed/>
                </p:oleObj>
              </mc:Choice>
              <mc:Fallback>
                <p:oleObj name="think-cell Slide" r:id="rId3" imgW="353" imgH="354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5D37B0B-33EC-021D-A4E7-6A61D2F95F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ubrik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213"/>
          </a:xfrm>
        </p:spPr>
        <p:txBody>
          <a:bodyPr vert="horz" lIns="0" tIns="0" rIns="0" bIns="72000" rtlCol="0" anchor="b">
            <a:normAutofit/>
          </a:bodyPr>
          <a:lstStyle/>
          <a:p>
            <a:r>
              <a:rPr lang="sv-SE" dirty="0"/>
              <a:t>Sammanfattning</a:t>
            </a:r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7DE31A2E-22C4-4177-9439-4AFE65F1E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t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8C341A6F-8287-4D6E-8E8F-D0F5A4165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711FBC-D166-4AB1-A3F9-BF7E013EE5B0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FuturaEF-Book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062D8A-E8F9-1436-49BA-6D26AA96106C}"/>
              </a:ext>
            </a:extLst>
          </p:cNvPr>
          <p:cNvSpPr/>
          <p:nvPr/>
        </p:nvSpPr>
        <p:spPr>
          <a:xfrm>
            <a:off x="3775518" y="2439173"/>
            <a:ext cx="1995017" cy="999676"/>
          </a:xfrm>
          <a:prstGeom prst="roundRect">
            <a:avLst/>
          </a:prstGeom>
          <a:solidFill>
            <a:srgbClr val="ED770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Prognos för effektbehov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52D7DF-F929-A292-9ACF-4055DF11899A}"/>
              </a:ext>
            </a:extLst>
          </p:cNvPr>
          <p:cNvSpPr txBox="1"/>
          <p:nvPr/>
        </p:nvSpPr>
        <p:spPr>
          <a:xfrm>
            <a:off x="1308561" y="1187338"/>
            <a:ext cx="3595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Vilken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information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kommer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att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finnas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nätutvecklingsplanerna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505C68-4060-7223-14E3-05C6C4B7973D}"/>
              </a:ext>
            </a:extLst>
          </p:cNvPr>
          <p:cNvSpPr txBox="1"/>
          <p:nvPr/>
        </p:nvSpPr>
        <p:spPr>
          <a:xfrm>
            <a:off x="7359403" y="1204789"/>
            <a:ext cx="3595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Vilken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information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kommer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</a:t>
            </a:r>
            <a:r>
              <a:rPr kumimoji="0" lang="en-US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inte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att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finnas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nätutvecklingsplanerna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7D56F7A-012C-529B-6D4E-20B8D2207548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6096000" y="1187338"/>
            <a:ext cx="6000" cy="50274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441C504-4A4D-2C8A-CEB0-19B1066BAB3D}"/>
              </a:ext>
            </a:extLst>
          </p:cNvPr>
          <p:cNvSpPr/>
          <p:nvPr/>
        </p:nvSpPr>
        <p:spPr>
          <a:xfrm>
            <a:off x="311053" y="2439173"/>
            <a:ext cx="1995017" cy="999676"/>
          </a:xfrm>
          <a:prstGeom prst="roundRect">
            <a:avLst/>
          </a:prstGeom>
          <a:solidFill>
            <a:srgbClr val="ED770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Beskrivning av nuvarande och potentiella flaskhalsar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A4A36360-F969-8D22-1EC3-D58DE2292734}"/>
              </a:ext>
            </a:extLst>
          </p:cNvPr>
          <p:cNvSpPr/>
          <p:nvPr/>
        </p:nvSpPr>
        <p:spPr>
          <a:xfrm>
            <a:off x="2401489" y="2685942"/>
            <a:ext cx="1278610" cy="488196"/>
          </a:xfrm>
          <a:prstGeom prst="rightArrow">
            <a:avLst/>
          </a:prstGeom>
          <a:solidFill>
            <a:srgbClr val="ED770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EF-Book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D795F4-7709-D6C7-73FB-ED1934565CAD}"/>
              </a:ext>
            </a:extLst>
          </p:cNvPr>
          <p:cNvSpPr txBox="1"/>
          <p:nvPr/>
        </p:nvSpPr>
        <p:spPr>
          <a:xfrm>
            <a:off x="1496401" y="3629109"/>
            <a:ext cx="3088786" cy="1323439"/>
          </a:xfrm>
          <a:prstGeom prst="rect">
            <a:avLst/>
          </a:prstGeom>
          <a:noFill/>
          <a:ln>
            <a:solidFill>
              <a:srgbClr val="ED770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Beskrivning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av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våra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planer för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att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uppfylla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effektbehovet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Planerade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investeringar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&amp;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projekt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Behov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av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flexibilitet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53C85CA-369C-3A6F-6A7D-9042E71A94FD}"/>
              </a:ext>
            </a:extLst>
          </p:cNvPr>
          <p:cNvSpPr/>
          <p:nvPr/>
        </p:nvSpPr>
        <p:spPr>
          <a:xfrm>
            <a:off x="360000" y="5251085"/>
            <a:ext cx="5410534" cy="930640"/>
          </a:xfrm>
          <a:prstGeom prst="roundRect">
            <a:avLst/>
          </a:prstGeom>
          <a:solidFill>
            <a:srgbClr val="ED770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EF-Book"/>
              <a:ea typeface="+mn-ea"/>
              <a:cs typeface="+mn-cs"/>
            </a:endParaRPr>
          </a:p>
        </p:txBody>
      </p:sp>
      <p:pic>
        <p:nvPicPr>
          <p:cNvPr id="26" name="Graphic 25" descr="Question Mark with solid fill">
            <a:extLst>
              <a:ext uri="{FF2B5EF4-FFF2-40B4-BE49-F238E27FC236}">
                <a16:creationId xmlns:a16="http://schemas.microsoft.com/office/drawing/2014/main" id="{20B1C75E-CBA6-9B66-9237-B3417813CA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22617" y="5259749"/>
            <a:ext cx="536586" cy="53658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D60C5C7-F061-6159-0D51-20A2FCCDA014}"/>
              </a:ext>
            </a:extLst>
          </p:cNvPr>
          <p:cNvSpPr txBox="1"/>
          <p:nvPr/>
        </p:nvSpPr>
        <p:spPr>
          <a:xfrm>
            <a:off x="799469" y="5242367"/>
            <a:ext cx="4390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Utvärdering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huruvida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planerna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som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finns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räcker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till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att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uppfylla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det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prognostiserade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effektbehovet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EF-Book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EF-Book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D792FEB-04ED-D971-5995-024619ACA6D4}"/>
              </a:ext>
            </a:extLst>
          </p:cNvPr>
          <p:cNvSpPr txBox="1"/>
          <p:nvPr/>
        </p:nvSpPr>
        <p:spPr>
          <a:xfrm>
            <a:off x="6541477" y="2145323"/>
            <a:ext cx="518745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82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EF-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82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Information om var och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när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det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finns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kapacitet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specifika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anslutningar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82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Konkreta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planer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på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kommunal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nivå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82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Vilka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specifika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planer och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anslutningar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som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ligger till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grund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för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vår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prognos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EF-Book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9304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8B1A92-AD85-C042-F3B3-A3E8EBD0B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0" y="2103437"/>
            <a:ext cx="9385300" cy="1325563"/>
          </a:xfrm>
        </p:spPr>
        <p:txBody>
          <a:bodyPr/>
          <a:lstStyle/>
          <a:p>
            <a:r>
              <a:rPr lang="sv-SE" dirty="0"/>
              <a:t>Vindkraftsplanering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F211C77-A971-B22E-F3B7-2011D91B2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50" y="3625850"/>
            <a:ext cx="8636000" cy="523875"/>
          </a:xfrm>
        </p:spPr>
        <p:txBody>
          <a:bodyPr/>
          <a:lstStyle/>
          <a:p>
            <a:pPr marL="0" indent="0" algn="ctr">
              <a:buNone/>
            </a:pPr>
            <a:r>
              <a:rPr lang="sv-SE" dirty="0"/>
              <a:t>Jakob Ebner, Länsstyrelsen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8089516-C356-B8B2-9FD1-D85140337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560388"/>
            <a:ext cx="11049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63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F607CD4-70FC-860C-D682-B3E08B727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4858407" cy="1325563"/>
          </a:xfrm>
        </p:spPr>
        <p:txBody>
          <a:bodyPr>
            <a:normAutofit fontScale="90000"/>
          </a:bodyPr>
          <a:lstStyle/>
          <a:p>
            <a:r>
              <a:rPr lang="sv-SE" dirty="0"/>
              <a:t>Regionalt planeringsunderlag</a:t>
            </a:r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68A96483-6BD3-C6A0-42ED-3C6174032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0800" y="-14725"/>
            <a:ext cx="5791200" cy="5351664"/>
          </a:xfrm>
          <a:prstGeom prst="rect">
            <a:avLst/>
          </a:prstGeom>
        </p:spPr>
      </p:pic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8F9994A7-76EF-F4E4-BCB3-A60210BB810B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54785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Analys av bra och mycket bra vindlägen</a:t>
            </a:r>
          </a:p>
          <a:p>
            <a:endParaRPr lang="sv-SE" dirty="0"/>
          </a:p>
          <a:p>
            <a:r>
              <a:rPr lang="sv-SE" dirty="0"/>
              <a:t>Statliga och regionala intressen</a:t>
            </a:r>
          </a:p>
          <a:p>
            <a:endParaRPr lang="sv-SE" dirty="0"/>
          </a:p>
          <a:p>
            <a:pPr marL="0" indent="0">
              <a:buNone/>
            </a:pPr>
            <a:r>
              <a:rPr lang="sv-SE" dirty="0"/>
              <a:t>Mål: 10 TWh = 1500 km2</a:t>
            </a:r>
          </a:p>
          <a:p>
            <a:pPr marL="0" indent="0">
              <a:buNone/>
            </a:pPr>
            <a:r>
              <a:rPr lang="sv-SE" dirty="0"/>
              <a:t>Klar: maj 2024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Bra utgångspunkt för kommunala vindbruksplaner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41984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innehåll 4" descr="En bild som visar skiss, rita, Linjekonst, clipart&#10;&#10;Automatiskt genererad beskrivning">
            <a:extLst>
              <a:ext uri="{FF2B5EF4-FFF2-40B4-BE49-F238E27FC236}">
                <a16:creationId xmlns:a16="http://schemas.microsoft.com/office/drawing/2014/main" id="{8ECD29B4-62F0-7747-9B2F-C4EEAC8BCF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07" r="6319"/>
          <a:stretch/>
        </p:blipFill>
        <p:spPr>
          <a:xfrm>
            <a:off x="9286359" y="1642397"/>
            <a:ext cx="2394267" cy="1971489"/>
          </a:xfrm>
          <a:prstGeom prst="rect">
            <a:avLst/>
          </a:prstGeom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F46C1BAF-E7A9-FA65-EADE-B06EC24320A5}"/>
              </a:ext>
            </a:extLst>
          </p:cNvPr>
          <p:cNvSpPr txBox="1">
            <a:spLocks/>
          </p:cNvSpPr>
          <p:nvPr/>
        </p:nvSpPr>
        <p:spPr>
          <a:xfrm>
            <a:off x="2257033" y="731262"/>
            <a:ext cx="9144000" cy="9727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DB6E03"/>
                </a:solidFill>
                <a:latin typeface="Eras Medium ITC" panose="020B0602030504020804" pitchFamily="34" charset="77"/>
                <a:ea typeface="+mj-ea"/>
                <a:cs typeface="+mj-cs"/>
              </a:defRPr>
            </a:lvl1pPr>
          </a:lstStyle>
          <a:p>
            <a:r>
              <a:rPr lang="sv-SE" dirty="0"/>
              <a:t>Utmaningen</a:t>
            </a:r>
          </a:p>
        </p:txBody>
      </p:sp>
      <p:pic>
        <p:nvPicPr>
          <p:cNvPr id="3" name="Platshållare för innehåll 4" descr="En bild som visar rita, skiss, clipart, Linjekonst&#10;&#10;Automatiskt genererad beskrivning">
            <a:extLst>
              <a:ext uri="{FF2B5EF4-FFF2-40B4-BE49-F238E27FC236}">
                <a16:creationId xmlns:a16="http://schemas.microsoft.com/office/drawing/2014/main" id="{E7A0BEA1-06B9-A8B3-14AF-3A651C73C9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84629" y="2573038"/>
            <a:ext cx="5025753" cy="3553700"/>
          </a:xfr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4A56C064-4B49-54C1-2789-EC68694B6EE3}"/>
              </a:ext>
            </a:extLst>
          </p:cNvPr>
          <p:cNvSpPr txBox="1"/>
          <p:nvPr/>
        </p:nvSpPr>
        <p:spPr>
          <a:xfrm>
            <a:off x="892163" y="1931540"/>
            <a:ext cx="5111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/>
              <a:t>Grön omställning </a:t>
            </a:r>
            <a:r>
              <a:rPr lang="sv-SE" sz="2000" b="1" dirty="0">
                <a:sym typeface="Wingdings" panose="05000000000000000000" pitchFamily="2" charset="2"/>
              </a:rPr>
              <a:t></a:t>
            </a:r>
            <a:r>
              <a:rPr lang="sv-SE" sz="2800" b="1" dirty="0">
                <a:sym typeface="Wingdings" panose="05000000000000000000" pitchFamily="2" charset="2"/>
              </a:rPr>
              <a:t> elektrifiering</a:t>
            </a:r>
            <a:endParaRPr lang="sv-SE" sz="2800" b="1" dirty="0"/>
          </a:p>
        </p:txBody>
      </p:sp>
      <p:pic>
        <p:nvPicPr>
          <p:cNvPr id="6" name="Bildobjekt 5" descr="En bild som visar lila, violett, symbol, Magenta&#10;&#10;Automatiskt genererad beskrivning">
            <a:extLst>
              <a:ext uri="{FF2B5EF4-FFF2-40B4-BE49-F238E27FC236}">
                <a16:creationId xmlns:a16="http://schemas.microsoft.com/office/drawing/2014/main" id="{68413E49-4717-FBE4-B413-FF024C87C4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22" b="20990"/>
          <a:stretch/>
        </p:blipFill>
        <p:spPr>
          <a:xfrm>
            <a:off x="6422796" y="2835664"/>
            <a:ext cx="5143713" cy="3176125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4A242C37-33EB-E4DA-91AD-454B34D390F4}"/>
              </a:ext>
            </a:extLst>
          </p:cNvPr>
          <p:cNvSpPr txBox="1"/>
          <p:nvPr/>
        </p:nvSpPr>
        <p:spPr>
          <a:xfrm>
            <a:off x="6188468" y="1244139"/>
            <a:ext cx="5111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/>
              <a:t>Att inte ta elen för givet!</a:t>
            </a:r>
            <a:br>
              <a:rPr lang="sv-SE" sz="2800" b="1" dirty="0"/>
            </a:br>
            <a:r>
              <a:rPr lang="sv-SE" sz="2000" b="1" dirty="0">
                <a:sym typeface="Wingdings" panose="05000000000000000000" pitchFamily="2" charset="2"/>
              </a:rPr>
              <a:t></a:t>
            </a:r>
            <a:r>
              <a:rPr lang="sv-SE" sz="2800" b="1" dirty="0">
                <a:sym typeface="Wingdings" panose="05000000000000000000" pitchFamily="2" charset="2"/>
              </a:rPr>
              <a:t> </a:t>
            </a:r>
            <a:r>
              <a:rPr lang="sv-SE" sz="2800" b="1" dirty="0"/>
              <a:t>Krävs planering</a:t>
            </a:r>
          </a:p>
        </p:txBody>
      </p:sp>
    </p:spTree>
    <p:extLst>
      <p:ext uri="{BB962C8B-B14F-4D97-AF65-F5344CB8AC3E}">
        <p14:creationId xmlns:p14="http://schemas.microsoft.com/office/powerpoint/2010/main" val="261301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819E0D39-6F35-8F45-70F6-F01AF378C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769" y="59907"/>
            <a:ext cx="5094752" cy="537211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F607CD4-70FC-860C-D682-B3E08B727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65125"/>
            <a:ext cx="5257801" cy="1325563"/>
          </a:xfrm>
        </p:spPr>
        <p:txBody>
          <a:bodyPr>
            <a:normAutofit/>
          </a:bodyPr>
          <a:lstStyle/>
          <a:p>
            <a:r>
              <a:rPr lang="sv-SE" dirty="0"/>
              <a:t>Landskapskaraktärs-analys Dalarna</a:t>
            </a:r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8F9994A7-76EF-F4E4-BCB3-A60210BB810B}"/>
              </a:ext>
            </a:extLst>
          </p:cNvPr>
          <p:cNvSpPr txBox="1">
            <a:spLocks/>
          </p:cNvSpPr>
          <p:nvPr/>
        </p:nvSpPr>
        <p:spPr>
          <a:xfrm>
            <a:off x="838199" y="2091559"/>
            <a:ext cx="7233746" cy="421464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8 landskapstyper</a:t>
            </a:r>
          </a:p>
          <a:p>
            <a:r>
              <a:rPr lang="sv-SE" dirty="0"/>
              <a:t>37 karaktärsområden</a:t>
            </a:r>
          </a:p>
          <a:p>
            <a:r>
              <a:rPr lang="sv-SE" dirty="0"/>
              <a:t>Inklusive rekommendationer för hållbar</a:t>
            </a:r>
            <a:br>
              <a:rPr lang="sv-SE" dirty="0"/>
            </a:br>
            <a:r>
              <a:rPr lang="sv-SE" dirty="0"/>
              <a:t>utbyggnad av vindkraft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sv-SE"/>
              <a:t>Slutkonferens 8 </a:t>
            </a:r>
            <a:r>
              <a:rPr lang="sv-SE" dirty="0"/>
              <a:t>mars 2024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sv-SE" dirty="0"/>
              <a:t>Bra underlag för att diskutera placering för </a:t>
            </a:r>
            <a:r>
              <a:rPr lang="sv-SE" dirty="0" err="1"/>
              <a:t>solel</a:t>
            </a:r>
            <a:r>
              <a:rPr lang="sv-SE" dirty="0"/>
              <a:t> och vindkraft</a:t>
            </a:r>
          </a:p>
          <a:p>
            <a:pPr marL="0" indent="0">
              <a:buNone/>
            </a:pPr>
            <a:r>
              <a:rPr lang="sv-SE" dirty="0"/>
              <a:t>Möjliggör planering över kommungränser</a:t>
            </a:r>
          </a:p>
          <a:p>
            <a:pPr marL="0" indent="0">
              <a:buNone/>
            </a:pPr>
            <a:r>
              <a:rPr lang="sv-SE" dirty="0"/>
              <a:t>Kräver fördjupningar på kommunal nivå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64452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8B1A92-AD85-C042-F3B3-A3E8EBD0B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0" y="2103437"/>
            <a:ext cx="9385300" cy="1325563"/>
          </a:xfrm>
        </p:spPr>
        <p:txBody>
          <a:bodyPr>
            <a:normAutofit fontScale="90000"/>
          </a:bodyPr>
          <a:lstStyle/>
          <a:p>
            <a:r>
              <a:rPr lang="sv-SE" dirty="0"/>
              <a:t>Uppdatering av regional energi- och klimatstrategi</a:t>
            </a:r>
            <a:br>
              <a:rPr lang="sv-SE" dirty="0"/>
            </a:br>
            <a:r>
              <a:rPr lang="sv-SE" dirty="0"/>
              <a:t>- </a:t>
            </a:r>
            <a:r>
              <a:rPr lang="sv-SE" sz="3600" dirty="0"/>
              <a:t>Regeringsuppdrag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F211C77-A971-B22E-F3B7-2011D91B2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50" y="3903250"/>
            <a:ext cx="8636000" cy="523875"/>
          </a:xfrm>
        </p:spPr>
        <p:txBody>
          <a:bodyPr/>
          <a:lstStyle/>
          <a:p>
            <a:pPr marL="0" indent="0" algn="ctr">
              <a:buNone/>
            </a:pPr>
            <a:r>
              <a:rPr lang="sv-SE" dirty="0"/>
              <a:t>Erik Särnholm, Länsstyrelsen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8089516-C356-B8B2-9FD1-D85140337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560388"/>
            <a:ext cx="11049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74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ED7227-CA91-37F6-0D3D-B74B4097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Regional energi- och klimatstrategi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623B267-EFED-72F2-A867-A3990AF98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315879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400" dirty="0"/>
              <a:t>Regeringsuppdrag till alla länsstyrelser:</a:t>
            </a:r>
          </a:p>
          <a:p>
            <a:r>
              <a:rPr lang="sv-SE" sz="2400" dirty="0"/>
              <a:t>Revidera strategin utifrån nya nationella energimål.</a:t>
            </a:r>
            <a:br>
              <a:rPr lang="sv-SE" sz="2400" dirty="0"/>
            </a:br>
            <a:r>
              <a:rPr lang="sv-SE" sz="1800" dirty="0"/>
              <a:t>- Planeringsmål</a:t>
            </a:r>
            <a:br>
              <a:rPr lang="sv-SE" sz="1800" dirty="0"/>
            </a:br>
            <a:r>
              <a:rPr lang="sv-SE" sz="1800" dirty="0"/>
              <a:t>- Leveranssäkerhetsmål</a:t>
            </a:r>
          </a:p>
          <a:p>
            <a:r>
              <a:rPr lang="sv-SE" sz="2400" dirty="0"/>
              <a:t>Klart senast juni 2025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B21CD5D7-0404-E97F-697B-B81E016B9804}"/>
              </a:ext>
            </a:extLst>
          </p:cNvPr>
          <p:cNvSpPr txBox="1">
            <a:spLocks/>
          </p:cNvSpPr>
          <p:nvPr/>
        </p:nvSpPr>
        <p:spPr>
          <a:xfrm>
            <a:off x="7023100" y="1712913"/>
            <a:ext cx="4051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2400" b="1" dirty="0"/>
              <a:t>Planen i Dalarna:</a:t>
            </a:r>
          </a:p>
          <a:p>
            <a:r>
              <a:rPr lang="sv-SE" sz="2400" dirty="0"/>
              <a:t>Plan för uppdatering på energi-, klimat- och innovationsrådet i maj</a:t>
            </a:r>
          </a:p>
          <a:p>
            <a:r>
              <a:rPr lang="sv-SE" sz="2400" dirty="0"/>
              <a:t>Uppdatering baserad på de färdplaner som tagits fram. (Konkretisering snarare än omarbetning.)</a:t>
            </a:r>
          </a:p>
          <a:p>
            <a:r>
              <a:rPr lang="sv-SE" sz="2400" dirty="0"/>
              <a:t>Påbörjas efter sommaren 2024. Klart våren 2025.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D650D5F-A25E-E899-5642-19AF2FE7BB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22"/>
          <a:stretch/>
        </p:blipFill>
        <p:spPr>
          <a:xfrm>
            <a:off x="3996997" y="1568288"/>
            <a:ext cx="2902099" cy="37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8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8B1A92-AD85-C042-F3B3-A3E8EBD0B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0" y="2103437"/>
            <a:ext cx="9385300" cy="1325563"/>
          </a:xfrm>
        </p:spPr>
        <p:txBody>
          <a:bodyPr>
            <a:normAutofit fontScale="90000"/>
          </a:bodyPr>
          <a:lstStyle/>
          <a:p>
            <a:r>
              <a:rPr lang="sv-SE" sz="4900" dirty="0"/>
              <a:t>Regional handlingsplan för elektrifiering</a:t>
            </a:r>
            <a:br>
              <a:rPr lang="sv-SE" dirty="0"/>
            </a:br>
            <a:r>
              <a:rPr lang="sv-SE" dirty="0"/>
              <a:t>- </a:t>
            </a:r>
            <a:r>
              <a:rPr lang="sv-SE" sz="4400" dirty="0"/>
              <a:t>Regeringsuppdrag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F211C77-A971-B22E-F3B7-2011D91B2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50" y="3944347"/>
            <a:ext cx="8636000" cy="523875"/>
          </a:xfrm>
        </p:spPr>
        <p:txBody>
          <a:bodyPr/>
          <a:lstStyle/>
          <a:p>
            <a:pPr marL="0" indent="0" algn="ctr">
              <a:buNone/>
            </a:pPr>
            <a:r>
              <a:rPr lang="sv-SE" dirty="0"/>
              <a:t>Erik Särnholm, Länsstyrelsen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8089516-C356-B8B2-9FD1-D85140337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560388"/>
            <a:ext cx="11049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0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ED7227-CA91-37F6-0D3D-B74B4097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Handlingsplan för elektrifiering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22D2AE0F-03BE-4981-0619-C437302A0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315879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400" dirty="0"/>
              <a:t>Regeringsuppdrag till alla länsstyrelser:</a:t>
            </a:r>
          </a:p>
          <a:p>
            <a:r>
              <a:rPr lang="sv-SE" sz="2400" dirty="0"/>
              <a:t>Ta fram regionala handlingsplaner för elektrifiering</a:t>
            </a:r>
          </a:p>
          <a:p>
            <a:r>
              <a:rPr lang="sv-SE" sz="2400" dirty="0"/>
              <a:t>Klart senast mars 2026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5F11F26F-E8BC-44E7-BB76-9B580D784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997" y="1396895"/>
            <a:ext cx="2883048" cy="4064209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F37DB984-1256-8769-26A6-04BF47483837}"/>
              </a:ext>
            </a:extLst>
          </p:cNvPr>
          <p:cNvSpPr txBox="1"/>
          <p:nvPr/>
        </p:nvSpPr>
        <p:spPr>
          <a:xfrm>
            <a:off x="3996997" y="5676900"/>
            <a:ext cx="2883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Framtagen 2020-2021</a:t>
            </a:r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CC977581-DD4B-66AE-3441-5F54FA1B5794}"/>
              </a:ext>
            </a:extLst>
          </p:cNvPr>
          <p:cNvSpPr txBox="1">
            <a:spLocks/>
          </p:cNvSpPr>
          <p:nvPr/>
        </p:nvSpPr>
        <p:spPr>
          <a:xfrm>
            <a:off x="7023100" y="1712913"/>
            <a:ext cx="4330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2400" b="1" dirty="0"/>
              <a:t>Planen i Dalarna:</a:t>
            </a:r>
          </a:p>
          <a:p>
            <a:r>
              <a:rPr lang="sv-SE" sz="2400" dirty="0"/>
              <a:t>Planen för ”Trygg fossilfri elförsörjning” </a:t>
            </a:r>
            <a:br>
              <a:rPr lang="sv-SE" sz="2400" dirty="0"/>
            </a:br>
            <a:r>
              <a:rPr lang="sv-SE" sz="2400" dirty="0"/>
              <a:t>och  </a:t>
            </a:r>
            <a:br>
              <a:rPr lang="sv-SE" sz="2400" dirty="0"/>
            </a:br>
            <a:r>
              <a:rPr lang="sv-SE" sz="2400" dirty="0"/>
              <a:t>”Färdplanen för smarta energisystem” motsvarar tillsammans uppdraget.</a:t>
            </a:r>
          </a:p>
          <a:p>
            <a:r>
              <a:rPr lang="sv-SE" sz="2400" dirty="0" err="1"/>
              <a:t>Ev</a:t>
            </a:r>
            <a:r>
              <a:rPr lang="sv-SE" sz="2400" dirty="0"/>
              <a:t> behov uppdatera/ utveckla 2025-2026.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56853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8B1A92-AD85-C042-F3B3-A3E8EBD0B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0" y="2103437"/>
            <a:ext cx="9385300" cy="1325563"/>
          </a:xfrm>
        </p:spPr>
        <p:txBody>
          <a:bodyPr>
            <a:normAutofit fontScale="90000"/>
          </a:bodyPr>
          <a:lstStyle/>
          <a:p>
            <a:br>
              <a:rPr lang="sv-SE" dirty="0"/>
            </a:br>
            <a:r>
              <a:rPr lang="sv-SE" dirty="0"/>
              <a:t>Stöd till och främja samverkan mellan kommuner och andra lokala och regionala aktörer  </a:t>
            </a:r>
            <a:br>
              <a:rPr lang="sv-SE" dirty="0"/>
            </a:br>
            <a:r>
              <a:rPr lang="sv-SE" dirty="0"/>
              <a:t>- </a:t>
            </a:r>
            <a:r>
              <a:rPr lang="sv-SE" sz="4400" dirty="0"/>
              <a:t>Regeringsuppdrag</a:t>
            </a:r>
            <a:br>
              <a:rPr lang="sv-SE" sz="4400" b="1" dirty="0">
                <a:solidFill>
                  <a:schemeClr val="tx1"/>
                </a:solidFill>
              </a:rPr>
            </a:b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F211C77-A971-B22E-F3B7-2011D91B2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50" y="4355314"/>
            <a:ext cx="8636000" cy="523875"/>
          </a:xfrm>
        </p:spPr>
        <p:txBody>
          <a:bodyPr/>
          <a:lstStyle/>
          <a:p>
            <a:pPr marL="0" indent="0" algn="ctr">
              <a:buNone/>
            </a:pPr>
            <a:r>
              <a:rPr lang="sv-SE" dirty="0"/>
              <a:t>Erik Särnholm, Länsstyrelsen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8089516-C356-B8B2-9FD1-D85140337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560388"/>
            <a:ext cx="11049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15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ED7227-CA91-37F6-0D3D-B74B4097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Stöd till kommuner och samverkan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55B2E1FD-3587-97CC-873D-0FDCA977E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340176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400" dirty="0"/>
              <a:t>Regeringsuppdrag till alla länsstyrelser:</a:t>
            </a:r>
          </a:p>
          <a:p>
            <a:r>
              <a:rPr lang="sv-SE" sz="2400" dirty="0"/>
              <a:t>E</a:t>
            </a:r>
            <a:r>
              <a:rPr lang="sv-SE" sz="2400" b="0" i="0" u="none" strike="noStrike" baseline="0" dirty="0"/>
              <a:t>rbjuda stöd till och främja samverkan mellan kommuner och andra lokala och regionala aktörer i arbetet med energi-planering och klimatåtgärder.</a:t>
            </a:r>
            <a:endParaRPr lang="sv-SE" sz="2400" dirty="0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768DDDC7-C167-EAD8-8DF2-B60BC6A4433E}"/>
              </a:ext>
            </a:extLst>
          </p:cNvPr>
          <p:cNvSpPr txBox="1">
            <a:spLocks/>
          </p:cNvSpPr>
          <p:nvPr/>
        </p:nvSpPr>
        <p:spPr>
          <a:xfrm>
            <a:off x="6896100" y="1712913"/>
            <a:ext cx="4597400" cy="4779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2400" b="1" dirty="0"/>
              <a:t>Planen/ambitionen i Dalarna:</a:t>
            </a:r>
          </a:p>
          <a:p>
            <a:r>
              <a:rPr lang="sv-SE" sz="2400" dirty="0"/>
              <a:t>Regional samverkan</a:t>
            </a:r>
            <a:br>
              <a:rPr lang="sv-SE" sz="2400" b="1" dirty="0"/>
            </a:br>
            <a:r>
              <a:rPr lang="sv-SE" sz="2400" b="1" dirty="0">
                <a:sym typeface="Wingdings" panose="05000000000000000000" pitchFamily="2" charset="2"/>
              </a:rPr>
              <a:t> </a:t>
            </a:r>
            <a:r>
              <a:rPr lang="sv-SE" sz="2400" dirty="0"/>
              <a:t>Fortsätta driva EFFEKT4Dalarna</a:t>
            </a:r>
          </a:p>
          <a:p>
            <a:r>
              <a:rPr lang="sv-SE" sz="2400" dirty="0"/>
              <a:t>Stöd till kommuner</a:t>
            </a:r>
            <a:br>
              <a:rPr lang="sv-SE" sz="2400" dirty="0"/>
            </a:br>
            <a:r>
              <a:rPr lang="sv-SE" sz="2400" dirty="0">
                <a:sym typeface="Wingdings" panose="05000000000000000000" pitchFamily="2" charset="2"/>
              </a:rPr>
              <a:t> </a:t>
            </a:r>
            <a:r>
              <a:rPr lang="sv-SE" sz="2400" dirty="0"/>
              <a:t>Faktaunderlag (bryta ner balansbilder till kommunal nivå). Start höst 2024.</a:t>
            </a:r>
          </a:p>
          <a:p>
            <a:r>
              <a:rPr lang="sv-SE" sz="2400" dirty="0"/>
              <a:t>Samverkan kommuner</a:t>
            </a:r>
            <a:br>
              <a:rPr lang="sv-SE" sz="2400" dirty="0"/>
            </a:br>
            <a:r>
              <a:rPr lang="sv-SE" sz="2400" dirty="0">
                <a:sym typeface="Wingdings" panose="05000000000000000000" pitchFamily="2" charset="2"/>
              </a:rPr>
              <a:t> </a:t>
            </a:r>
            <a:r>
              <a:rPr lang="sv-SE" sz="2400" dirty="0"/>
              <a:t>Processtöd energiplaner och energi- och klimatstrategier.</a:t>
            </a:r>
            <a:endParaRPr lang="sv-SE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ADC4CE3C-FF2E-7573-E3A1-ECCDB15F9B56}"/>
              </a:ext>
            </a:extLst>
          </p:cNvPr>
          <p:cNvSpPr txBox="1"/>
          <p:nvPr/>
        </p:nvSpPr>
        <p:spPr>
          <a:xfrm>
            <a:off x="4239969" y="2232159"/>
            <a:ext cx="2540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chemeClr val="accent4">
                    <a:lumMod val="75000"/>
                  </a:schemeClr>
                </a:solidFill>
                <a:latin typeface="ADLaM Display" panose="020B0604020202020204" pitchFamily="2" charset="0"/>
                <a:ea typeface="ADLaM Display" panose="020B0604020202020204" pitchFamily="2" charset="0"/>
                <a:cs typeface="ADLaM Display" panose="020B0604020202020204" pitchFamily="2" charset="0"/>
              </a:rPr>
              <a:t>EFFEKT4Dalarna</a:t>
            </a:r>
          </a:p>
        </p:txBody>
      </p:sp>
    </p:spTree>
    <p:extLst>
      <p:ext uri="{BB962C8B-B14F-4D97-AF65-F5344CB8AC3E}">
        <p14:creationId xmlns:p14="http://schemas.microsoft.com/office/powerpoint/2010/main" val="2691121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8B1A92-AD85-C042-F3B3-A3E8EBD0B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49" y="2103437"/>
            <a:ext cx="9918629" cy="1325563"/>
          </a:xfrm>
        </p:spPr>
        <p:txBody>
          <a:bodyPr>
            <a:normAutofit fontScale="90000"/>
          </a:bodyPr>
          <a:lstStyle/>
          <a:p>
            <a:br>
              <a:rPr lang="sv-SE" dirty="0"/>
            </a:br>
            <a:r>
              <a:rPr lang="sv-SE" sz="4900" dirty="0"/>
              <a:t>Lagen om kommunal energiplanering  </a:t>
            </a:r>
            <a:br>
              <a:rPr lang="sv-SE" sz="4900" b="1" dirty="0">
                <a:solidFill>
                  <a:schemeClr val="tx1"/>
                </a:solidFill>
              </a:rPr>
            </a:br>
            <a:endParaRPr lang="sv-SE" sz="4900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F211C77-A971-B22E-F3B7-2011D91B2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50" y="3625850"/>
            <a:ext cx="8636000" cy="523875"/>
          </a:xfrm>
        </p:spPr>
        <p:txBody>
          <a:bodyPr/>
          <a:lstStyle/>
          <a:p>
            <a:pPr marL="0" indent="0" algn="ctr">
              <a:buNone/>
            </a:pPr>
            <a:r>
              <a:rPr lang="sv-SE" dirty="0"/>
              <a:t>Marit Ragnarsson, Länsstyrelsen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8089516-C356-B8B2-9FD1-D85140337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560388"/>
            <a:ext cx="11049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73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ED7227-CA91-37F6-0D3D-B74B4097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Lagen om kommunal energiplanering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55B2E1FD-3587-97CC-873D-0FDCA977E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24047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400" dirty="0"/>
              <a:t>Lagkrav:</a:t>
            </a:r>
          </a:p>
          <a:p>
            <a:r>
              <a:rPr lang="sv-SE" sz="2400" dirty="0"/>
              <a:t>” I varje kommun skall det finnas en aktuell plan för tillförsel, distribution och användning av energi i kommunen.”</a:t>
            </a:r>
            <a:br>
              <a:rPr lang="sv-SE" sz="2400" dirty="0"/>
            </a:br>
            <a:endParaRPr lang="sv-SE" sz="2400" dirty="0"/>
          </a:p>
          <a:p>
            <a:r>
              <a:rPr lang="sv-SE" sz="2400" dirty="0"/>
              <a:t>Vägledning från Energimyndigheten klar i juni 2024.</a:t>
            </a:r>
            <a:br>
              <a:rPr lang="sv-SE" sz="2400" dirty="0"/>
            </a:br>
            <a:endParaRPr lang="sv-SE" sz="2400" dirty="0"/>
          </a:p>
          <a:p>
            <a:r>
              <a:rPr lang="sv-SE" sz="2400" dirty="0"/>
              <a:t>Aktivitet i projektet EFFEKT4Dalarna: Vägledning till Dalarnas kommuner för vad en energiplan bör innehålla, inklusive goda exempel.</a:t>
            </a:r>
          </a:p>
          <a:p>
            <a:endParaRPr lang="sv-SE" sz="2400" dirty="0"/>
          </a:p>
          <a:p>
            <a:pPr marL="0" indent="0">
              <a:buNone/>
            </a:pP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4011523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ED7227-CA91-37F6-0D3D-B74B4097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Innehåll?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55B2E1FD-3587-97CC-873D-0FDCA977E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4385"/>
            <a:ext cx="406400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400" b="1" dirty="0"/>
              <a:t>Energi- och klimatstrategi</a:t>
            </a:r>
          </a:p>
          <a:p>
            <a:pPr marL="0" indent="0">
              <a:buNone/>
            </a:pPr>
            <a:r>
              <a:rPr lang="sv-SE" sz="2400" dirty="0"/>
              <a:t>En strategi för hur de övergripande energi- och klimatmålen ska nås.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768DDDC7-C167-EAD8-8DF2-B60BC6A4433E}"/>
              </a:ext>
            </a:extLst>
          </p:cNvPr>
          <p:cNvSpPr txBox="1">
            <a:spLocks/>
          </p:cNvSpPr>
          <p:nvPr/>
        </p:nvSpPr>
        <p:spPr>
          <a:xfrm>
            <a:off x="5838940" y="1464654"/>
            <a:ext cx="5113312" cy="423750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2400" b="1" dirty="0"/>
              <a:t>Energiplan </a:t>
            </a:r>
            <a:br>
              <a:rPr lang="sv-SE" sz="2400" b="1" dirty="0"/>
            </a:br>
            <a:r>
              <a:rPr lang="sv-SE" sz="2400" b="1" dirty="0"/>
              <a:t>(enligt lagen om kommunal energiplanering)</a:t>
            </a:r>
          </a:p>
          <a:p>
            <a:pPr marL="0" indent="0">
              <a:buNone/>
            </a:pPr>
            <a:r>
              <a:rPr lang="sv-SE" sz="2400" dirty="0"/>
              <a:t>En konkret plan för att säkra kommunens energiförsörjning. </a:t>
            </a:r>
          </a:p>
          <a:p>
            <a:pPr marL="0" indent="0">
              <a:buNone/>
            </a:pPr>
            <a:r>
              <a:rPr lang="sv-SE" sz="2400" dirty="0"/>
              <a:t>Beräkna behov och hur behoven behöver tillgodoses.</a:t>
            </a:r>
            <a:br>
              <a:rPr lang="sv-SE" sz="2400" dirty="0"/>
            </a:br>
            <a:r>
              <a:rPr lang="sv-SE" sz="2400" dirty="0"/>
              <a:t>- tillförsel</a:t>
            </a:r>
            <a:br>
              <a:rPr lang="sv-SE" sz="2400" dirty="0"/>
            </a:br>
            <a:r>
              <a:rPr lang="sv-SE" sz="2400" dirty="0"/>
              <a:t>- distribution</a:t>
            </a:r>
            <a:br>
              <a:rPr lang="sv-SE" sz="2400" dirty="0"/>
            </a:br>
            <a:r>
              <a:rPr lang="sv-SE" sz="2400" dirty="0"/>
              <a:t>- användning</a:t>
            </a:r>
          </a:p>
          <a:p>
            <a:pPr marL="0" indent="0">
              <a:buNone/>
            </a:pPr>
            <a:r>
              <a:rPr lang="sv-SE" sz="2400" dirty="0"/>
              <a:t>Liknande handlingsplan för elektrifiering.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73981BE-FE07-0FA4-CADC-CCB899DE79C9}"/>
              </a:ext>
            </a:extLst>
          </p:cNvPr>
          <p:cNvSpPr txBox="1">
            <a:spLocks/>
          </p:cNvSpPr>
          <p:nvPr/>
        </p:nvSpPr>
        <p:spPr>
          <a:xfrm>
            <a:off x="838200" y="5702157"/>
            <a:ext cx="9576513" cy="523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2400" dirty="0"/>
              <a:t>Kan </a:t>
            </a:r>
            <a:r>
              <a:rPr lang="sv-SE" sz="2400" dirty="0" err="1"/>
              <a:t>ev</a:t>
            </a:r>
            <a:r>
              <a:rPr lang="sv-SE" sz="2400" dirty="0"/>
              <a:t> även vara samma dokument.</a:t>
            </a:r>
          </a:p>
        </p:txBody>
      </p:sp>
    </p:spTree>
    <p:extLst>
      <p:ext uri="{BB962C8B-B14F-4D97-AF65-F5344CB8AC3E}">
        <p14:creationId xmlns:p14="http://schemas.microsoft.com/office/powerpoint/2010/main" val="3323664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F46C1BAF-E7A9-FA65-EADE-B06EC24320A5}"/>
              </a:ext>
            </a:extLst>
          </p:cNvPr>
          <p:cNvSpPr txBox="1">
            <a:spLocks/>
          </p:cNvSpPr>
          <p:nvPr/>
        </p:nvSpPr>
        <p:spPr>
          <a:xfrm>
            <a:off x="2257033" y="731262"/>
            <a:ext cx="9144000" cy="9727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DB6E03"/>
                </a:solidFill>
                <a:latin typeface="Eras Medium ITC" panose="020B0602030504020804" pitchFamily="34" charset="77"/>
                <a:ea typeface="+mj-ea"/>
                <a:cs typeface="+mj-cs"/>
              </a:defRPr>
            </a:lvl1pPr>
          </a:lstStyle>
          <a:p>
            <a:r>
              <a:rPr lang="sv-SE" dirty="0"/>
              <a:t>EFFEKT4Dalarna</a:t>
            </a:r>
            <a:br>
              <a:rPr lang="sv-SE" dirty="0"/>
            </a:br>
            <a:r>
              <a:rPr lang="sv-SE" sz="3600" dirty="0"/>
              <a:t>- en förutsättning för Dalarnas välstånd</a:t>
            </a:r>
            <a:endParaRPr lang="sv-SE" dirty="0"/>
          </a:p>
        </p:txBody>
      </p:sp>
      <p:sp>
        <p:nvSpPr>
          <p:cNvPr id="5" name="Underrubrik 2">
            <a:extLst>
              <a:ext uri="{FF2B5EF4-FFF2-40B4-BE49-F238E27FC236}">
                <a16:creationId xmlns:a16="http://schemas.microsoft.com/office/drawing/2014/main" id="{98C8C538-95AA-FD52-D12C-3589A0E563E1}"/>
              </a:ext>
            </a:extLst>
          </p:cNvPr>
          <p:cNvSpPr txBox="1">
            <a:spLocks/>
          </p:cNvSpPr>
          <p:nvPr/>
        </p:nvSpPr>
        <p:spPr>
          <a:xfrm>
            <a:off x="2257033" y="2112189"/>
            <a:ext cx="9644438" cy="631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sv-SE" dirty="0"/>
              <a:t>Ett </a:t>
            </a:r>
            <a:r>
              <a:rPr lang="sv-SE" dirty="0" err="1"/>
              <a:t>samverkansforum</a:t>
            </a:r>
            <a:r>
              <a:rPr lang="sv-SE" dirty="0"/>
              <a:t> för elförsörjning </a:t>
            </a:r>
            <a:r>
              <a:rPr lang="sv-SE" u="sng" dirty="0"/>
              <a:t>och</a:t>
            </a:r>
            <a:r>
              <a:rPr lang="sv-SE" dirty="0"/>
              <a:t> ett projekt.</a:t>
            </a:r>
            <a:endParaRPr lang="sv-SE" sz="4500" dirty="0"/>
          </a:p>
          <a:p>
            <a:pPr marL="0" indent="0">
              <a:lnSpc>
                <a:spcPct val="110000"/>
              </a:lnSpc>
              <a:buNone/>
            </a:pPr>
            <a:endParaRPr lang="sv-SE" dirty="0"/>
          </a:p>
          <a:p>
            <a:pPr marL="0" indent="0">
              <a:lnSpc>
                <a:spcPct val="110000"/>
              </a:lnSpc>
              <a:buNone/>
            </a:pPr>
            <a:endParaRPr lang="sv-SE" dirty="0"/>
          </a:p>
          <a:p>
            <a:pPr marL="0" indent="0">
              <a:lnSpc>
                <a:spcPct val="110000"/>
              </a:lnSpc>
              <a:buNone/>
            </a:pPr>
            <a:endParaRPr lang="sv-SE" dirty="0"/>
          </a:p>
          <a:p>
            <a:pPr marL="0" indent="0">
              <a:lnSpc>
                <a:spcPct val="110000"/>
              </a:lnSpc>
              <a:buNone/>
            </a:pP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0E8743E8-1C42-069E-D745-F359CEA7DE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764"/>
          <a:stretch/>
        </p:blipFill>
        <p:spPr>
          <a:xfrm>
            <a:off x="3814095" y="2969231"/>
            <a:ext cx="4903691" cy="3066677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3BFA4780-BF24-3D82-A2A3-8EC7AE1AB3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909"/>
          <a:stretch/>
        </p:blipFill>
        <p:spPr>
          <a:xfrm>
            <a:off x="8471207" y="4253500"/>
            <a:ext cx="3213384" cy="1670727"/>
          </a:xfrm>
          <a:prstGeom prst="rect">
            <a:avLst/>
          </a:prstGeom>
        </p:spPr>
      </p:pic>
      <p:sp>
        <p:nvSpPr>
          <p:cNvPr id="11" name="Underrubrik 2">
            <a:extLst>
              <a:ext uri="{FF2B5EF4-FFF2-40B4-BE49-F238E27FC236}">
                <a16:creationId xmlns:a16="http://schemas.microsoft.com/office/drawing/2014/main" id="{7B4F97B4-2D26-06E1-A010-2009F325F740}"/>
              </a:ext>
            </a:extLst>
          </p:cNvPr>
          <p:cNvSpPr txBox="1">
            <a:spLocks/>
          </p:cNvSpPr>
          <p:nvPr/>
        </p:nvSpPr>
        <p:spPr>
          <a:xfrm>
            <a:off x="891762" y="3425377"/>
            <a:ext cx="3156256" cy="496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sv-SE" sz="2000" dirty="0"/>
              <a:t>Projekt EFFEKT4Dalarna:</a:t>
            </a:r>
          </a:p>
          <a:p>
            <a:pPr marL="0" indent="0">
              <a:lnSpc>
                <a:spcPct val="110000"/>
              </a:lnSpc>
              <a:buNone/>
            </a:pPr>
            <a:endParaRPr lang="sv-SE" dirty="0"/>
          </a:p>
          <a:p>
            <a:pPr marL="0" indent="0">
              <a:lnSpc>
                <a:spcPct val="110000"/>
              </a:lnSpc>
              <a:buNone/>
            </a:pPr>
            <a:endParaRPr lang="sv-SE" dirty="0"/>
          </a:p>
          <a:p>
            <a:pPr marL="0" indent="0">
              <a:lnSpc>
                <a:spcPct val="110000"/>
              </a:lnSpc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808041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8B1A92-AD85-C042-F3B3-A3E8EBD0B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0" y="2103437"/>
            <a:ext cx="9385300" cy="1325563"/>
          </a:xfrm>
        </p:spPr>
        <p:txBody>
          <a:bodyPr>
            <a:normAutofit fontScale="90000"/>
          </a:bodyPr>
          <a:lstStyle/>
          <a:p>
            <a:br>
              <a:rPr lang="sv-SE" dirty="0"/>
            </a:br>
            <a:r>
              <a:rPr lang="sv-SE" sz="4900" dirty="0"/>
              <a:t>Beredskapsplanering </a:t>
            </a:r>
            <a:br>
              <a:rPr lang="sv-SE" sz="4900" b="1" dirty="0">
                <a:solidFill>
                  <a:schemeClr val="tx1"/>
                </a:solidFill>
              </a:rPr>
            </a:b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F211C77-A971-B22E-F3B7-2011D91B2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50" y="3625850"/>
            <a:ext cx="8636000" cy="523875"/>
          </a:xfrm>
        </p:spPr>
        <p:txBody>
          <a:bodyPr/>
          <a:lstStyle/>
          <a:p>
            <a:pPr marL="0" indent="0" algn="ctr">
              <a:buNone/>
            </a:pPr>
            <a:r>
              <a:rPr lang="sv-SE" dirty="0"/>
              <a:t>?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8089516-C356-B8B2-9FD1-D85140337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560388"/>
            <a:ext cx="11049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909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8B1A92-AD85-C042-F3B3-A3E8EBD0B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0" y="2103437"/>
            <a:ext cx="9385300" cy="1325563"/>
          </a:xfrm>
        </p:spPr>
        <p:txBody>
          <a:bodyPr>
            <a:normAutofit fontScale="90000"/>
          </a:bodyPr>
          <a:lstStyle/>
          <a:p>
            <a:br>
              <a:rPr lang="sv-SE" dirty="0"/>
            </a:br>
            <a:r>
              <a:rPr lang="sv-SE" sz="4900" dirty="0"/>
              <a:t>Fysisk planering </a:t>
            </a:r>
            <a:br>
              <a:rPr lang="sv-SE" sz="4400" b="1" dirty="0">
                <a:solidFill>
                  <a:schemeClr val="tx1"/>
                </a:solidFill>
              </a:rPr>
            </a:b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F211C77-A971-B22E-F3B7-2011D91B2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50" y="3625850"/>
            <a:ext cx="8636000" cy="523875"/>
          </a:xfrm>
        </p:spPr>
        <p:txBody>
          <a:bodyPr/>
          <a:lstStyle/>
          <a:p>
            <a:pPr marL="0" indent="0" algn="ctr">
              <a:buNone/>
            </a:pPr>
            <a:r>
              <a:rPr lang="sv-SE" dirty="0"/>
              <a:t>Linda Sjögren, Region Dalarna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8089516-C356-B8B2-9FD1-D85140337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560388"/>
            <a:ext cx="11049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677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ED7227-CA91-37F6-0D3D-B74B4097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Fysisk planering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E846CD84-1076-96C4-BA0A-B7BEFB3E6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3451" y="5369903"/>
            <a:ext cx="4723462" cy="651234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Kunskap och dialog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E3F6F8BC-215C-C06D-9C91-72F434DED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79" y="1690688"/>
            <a:ext cx="6157481" cy="346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2CAA7E67-758B-4A89-2DAF-8436B5E379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31"/>
          <a:stretch/>
        </p:blipFill>
        <p:spPr>
          <a:xfrm>
            <a:off x="6600115" y="1886552"/>
            <a:ext cx="5552865" cy="320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6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8B1A92-AD85-C042-F3B3-A3E8EBD0B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0" y="2103437"/>
            <a:ext cx="9385300" cy="1325563"/>
          </a:xfrm>
        </p:spPr>
        <p:txBody>
          <a:bodyPr/>
          <a:lstStyle/>
          <a:p>
            <a:r>
              <a:rPr lang="sv-SE" dirty="0"/>
              <a:t>EFFEKT4Dalarna, genomförandeprojekt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F211C77-A971-B22E-F3B7-2011D91B2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50" y="3769686"/>
            <a:ext cx="8636000" cy="523875"/>
          </a:xfrm>
        </p:spPr>
        <p:txBody>
          <a:bodyPr/>
          <a:lstStyle/>
          <a:p>
            <a:pPr marL="0" indent="0" algn="ctr">
              <a:buNone/>
            </a:pPr>
            <a:r>
              <a:rPr lang="sv-SE" dirty="0"/>
              <a:t>Linda Varga, </a:t>
            </a:r>
            <a:r>
              <a:rPr lang="sv-SE" dirty="0" err="1"/>
              <a:t>High</a:t>
            </a:r>
            <a:r>
              <a:rPr lang="sv-SE" dirty="0"/>
              <a:t> </a:t>
            </a:r>
            <a:r>
              <a:rPr lang="sv-SE" dirty="0" err="1"/>
              <a:t>Voltage</a:t>
            </a:r>
            <a:r>
              <a:rPr lang="sv-SE" dirty="0"/>
              <a:t> </a:t>
            </a:r>
            <a:r>
              <a:rPr lang="sv-SE" dirty="0" err="1"/>
              <a:t>Valley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8089516-C356-B8B2-9FD1-D85140337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560388"/>
            <a:ext cx="11049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394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ED7227-CA91-37F6-0D3D-B74B4097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Projektplan</a:t>
            </a:r>
          </a:p>
        </p:txBody>
      </p:sp>
      <p:sp>
        <p:nvSpPr>
          <p:cNvPr id="3" name="Platshållare för innehåll 1">
            <a:extLst>
              <a:ext uri="{FF2B5EF4-FFF2-40B4-BE49-F238E27FC236}">
                <a16:creationId xmlns:a16="http://schemas.microsoft.com/office/drawing/2014/main" id="{48F2F434-FD83-C25D-A527-0E3477544804}"/>
              </a:ext>
            </a:extLst>
          </p:cNvPr>
          <p:cNvSpPr txBox="1">
            <a:spLocks/>
          </p:cNvSpPr>
          <p:nvPr/>
        </p:nvSpPr>
        <p:spPr>
          <a:xfrm>
            <a:off x="1927185" y="1587946"/>
            <a:ext cx="7776864" cy="45254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>
              <a:buFont typeface="Arial" panose="020B0604020202020204" pitchFamily="34" charset="0"/>
              <a:buNone/>
            </a:pPr>
            <a:r>
              <a:rPr lang="sv-SE" sz="28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WP 1 	</a:t>
            </a:r>
            <a:r>
              <a:rPr lang="sv-SE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Ledning, samordning, kunskapshöjning &amp; omvärldsbevakning</a:t>
            </a:r>
          </a:p>
          <a:p>
            <a:pPr marL="400050" lvl="1" indent="0">
              <a:buFont typeface="Arial" panose="020B0604020202020204" pitchFamily="34" charset="0"/>
              <a:buNone/>
            </a:pPr>
            <a:r>
              <a:rPr lang="sv-SE" sz="28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WP 2 </a:t>
            </a:r>
            <a:r>
              <a:rPr lang="sv-SE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	Kartläggningar av </a:t>
            </a:r>
            <a:r>
              <a:rPr lang="sv-SE" sz="28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flex</a:t>
            </a:r>
            <a:r>
              <a:rPr lang="sv-SE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-tjänster</a:t>
            </a:r>
          </a:p>
          <a:p>
            <a:pPr marL="400050" lvl="1" indent="0">
              <a:buFont typeface="Arial" panose="020B0604020202020204" pitchFamily="34" charset="0"/>
              <a:buNone/>
            </a:pPr>
            <a:r>
              <a:rPr lang="sv-SE" sz="28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WP 3 	</a:t>
            </a:r>
            <a:r>
              <a:rPr lang="sv-SE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Metodutveckling genom piloter</a:t>
            </a:r>
          </a:p>
          <a:p>
            <a:pPr lvl="1">
              <a:spcAft>
                <a:spcPts val="600"/>
              </a:spcAft>
            </a:pPr>
            <a:r>
              <a:rPr lang="sv-SE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Lokal elproduktion</a:t>
            </a:r>
            <a:endParaRPr lang="sv-SE" sz="1400" dirty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Aft>
                <a:spcPts val="600"/>
              </a:spcAft>
            </a:pPr>
            <a:r>
              <a:rPr lang="sv-SE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Data från elmätare</a:t>
            </a:r>
            <a:endParaRPr lang="sv-SE" sz="1400" dirty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Aft>
                <a:spcPts val="600"/>
              </a:spcAft>
            </a:pPr>
            <a:r>
              <a:rPr lang="sv-SE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Information om värmepumpar och elbilsladdare</a:t>
            </a:r>
            <a:endParaRPr lang="sv-SE" sz="1400" dirty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Aft>
                <a:spcPts val="600"/>
              </a:spcAft>
            </a:pPr>
            <a:r>
              <a:rPr lang="sv-SE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Nya tariffmodeller</a:t>
            </a:r>
            <a:endParaRPr lang="sv-SE" sz="1400" dirty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Aft>
                <a:spcPts val="600"/>
              </a:spcAft>
            </a:pPr>
            <a:r>
              <a:rPr lang="sv-SE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Produktionsstyrningsavtal</a:t>
            </a:r>
            <a:endParaRPr lang="sv-SE" sz="1400" dirty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sv-SE" sz="1400" b="1" dirty="0">
                <a:ea typeface="Times New Roman" panose="02020603050405020304" pitchFamily="18" charset="0"/>
              </a:rPr>
              <a:t>Laststyrningsavtal</a:t>
            </a:r>
            <a:endParaRPr lang="sv-SE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 indent="0">
              <a:buFont typeface="Arial" panose="020B0604020202020204" pitchFamily="34" charset="0"/>
              <a:buNone/>
            </a:pPr>
            <a:r>
              <a:rPr lang="sv-SE" sz="28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WP 4 </a:t>
            </a:r>
            <a:r>
              <a:rPr lang="sv-SE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	Samskapad energiplanering Scenarier och prognosverktyg, Nätplanering</a:t>
            </a:r>
          </a:p>
          <a:p>
            <a:pPr marL="400050" lvl="1" indent="0">
              <a:buFont typeface="Arial" panose="020B0604020202020204" pitchFamily="34" charset="0"/>
              <a:buNone/>
            </a:pPr>
            <a:r>
              <a:rPr lang="sv-SE" sz="28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WP 5 	</a:t>
            </a:r>
            <a:r>
              <a:rPr lang="sv-SE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Energi- och effekthushållning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028818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8B1A92-AD85-C042-F3B3-A3E8EBD0B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0" y="2103437"/>
            <a:ext cx="9385300" cy="1325563"/>
          </a:xfrm>
        </p:spPr>
        <p:txBody>
          <a:bodyPr>
            <a:normAutofit/>
          </a:bodyPr>
          <a:lstStyle/>
          <a:p>
            <a:r>
              <a:rPr lang="sv-SE" sz="8000" dirty="0"/>
              <a:t>Så får vi ihop det…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8089516-C356-B8B2-9FD1-D85140337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560388"/>
            <a:ext cx="11049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90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ED7227-CA91-37F6-0D3D-B74B4097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Aktiviteter 2024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ABECDE5-638A-0C5A-84DF-39C6DFEA1F4F}"/>
              </a:ext>
            </a:extLst>
          </p:cNvPr>
          <p:cNvSpPr txBox="1">
            <a:spLocks/>
          </p:cNvSpPr>
          <p:nvPr/>
        </p:nvSpPr>
        <p:spPr>
          <a:xfrm>
            <a:off x="838200" y="1507933"/>
            <a:ext cx="5593422" cy="4691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sv-SE" sz="2600" b="1" dirty="0"/>
              <a:t>Plan för VÅREN 2024</a:t>
            </a:r>
            <a:br>
              <a:rPr lang="sv-SE" sz="2600" b="1" dirty="0"/>
            </a:br>
            <a:endParaRPr lang="sv-SE" sz="1800" b="1" dirty="0"/>
          </a:p>
          <a:p>
            <a:pPr marL="0" indent="0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sv-SE" sz="2300" b="1" dirty="0"/>
              <a:t>EFFEKT4Dalarna genomförande</a:t>
            </a:r>
          </a:p>
          <a:p>
            <a:pPr>
              <a:lnSpc>
                <a:spcPct val="110000"/>
              </a:lnSpc>
              <a:spcBef>
                <a:spcPts val="300"/>
              </a:spcBef>
              <a:buFontTx/>
              <a:buChar char="-"/>
            </a:pPr>
            <a:r>
              <a:rPr lang="sv-SE" sz="2300" dirty="0"/>
              <a:t>Nätplanering, flexibilitet, utvecklingsarbete</a:t>
            </a:r>
          </a:p>
          <a:p>
            <a:pPr>
              <a:lnSpc>
                <a:spcPct val="110000"/>
              </a:lnSpc>
              <a:spcBef>
                <a:spcPts val="300"/>
              </a:spcBef>
              <a:buFontTx/>
              <a:buChar char="-"/>
            </a:pPr>
            <a:r>
              <a:rPr lang="sv-SE" sz="2300" dirty="0"/>
              <a:t>Nätutvecklingsplaner (input)</a:t>
            </a:r>
            <a:br>
              <a:rPr lang="sv-SE" sz="2300" dirty="0"/>
            </a:br>
            <a:endParaRPr lang="sv-SE" sz="2300" b="1" u="sng" dirty="0"/>
          </a:p>
          <a:p>
            <a:pPr marL="0" indent="0">
              <a:lnSpc>
                <a:spcPct val="11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sv-SE" sz="2300" b="1" u="sng" dirty="0"/>
              <a:t>En</a:t>
            </a:r>
            <a:r>
              <a:rPr lang="sv-SE" sz="2300" b="1" dirty="0"/>
              <a:t> strategisk färdplan för Smarta energisystem </a:t>
            </a:r>
            <a:br>
              <a:rPr lang="sv-SE" sz="2300" b="1" dirty="0"/>
            </a:br>
            <a:r>
              <a:rPr lang="sv-SE" sz="2300" b="1" dirty="0"/>
              <a:t>för att fylla flera behov:</a:t>
            </a:r>
          </a:p>
          <a:p>
            <a:pPr>
              <a:lnSpc>
                <a:spcPct val="110000"/>
              </a:lnSpc>
              <a:spcBef>
                <a:spcPts val="300"/>
              </a:spcBef>
              <a:buFontTx/>
              <a:buChar char="-"/>
            </a:pPr>
            <a:r>
              <a:rPr lang="sv-SE" sz="2300" dirty="0"/>
              <a:t>Färdplan för Dalarnas energi- och klimatstrategi</a:t>
            </a:r>
          </a:p>
          <a:p>
            <a:pPr>
              <a:lnSpc>
                <a:spcPct val="110000"/>
              </a:lnSpc>
              <a:spcBef>
                <a:spcPts val="300"/>
              </a:spcBef>
              <a:buFontTx/>
              <a:buChar char="-"/>
            </a:pPr>
            <a:r>
              <a:rPr lang="sv-SE" sz="2300" dirty="0"/>
              <a:t>Färdplan för Dalarnas innovationsstrategi</a:t>
            </a:r>
          </a:p>
          <a:p>
            <a:pPr>
              <a:lnSpc>
                <a:spcPct val="110000"/>
              </a:lnSpc>
              <a:spcBef>
                <a:spcPts val="300"/>
              </a:spcBef>
              <a:buFontTx/>
              <a:buChar char="-"/>
            </a:pPr>
            <a:r>
              <a:rPr lang="sv-SE" sz="2300" dirty="0"/>
              <a:t>Konkretisering av Dalarnas energibolags färdplan</a:t>
            </a:r>
          </a:p>
          <a:p>
            <a:pPr>
              <a:lnSpc>
                <a:spcPct val="110000"/>
              </a:lnSpc>
              <a:spcBef>
                <a:spcPts val="300"/>
              </a:spcBef>
              <a:buFontTx/>
              <a:buChar char="-"/>
            </a:pPr>
            <a:r>
              <a:rPr lang="sv-SE" sz="2300" dirty="0"/>
              <a:t>Regional handlingsplan för elektrifiering </a:t>
            </a:r>
          </a:p>
          <a:p>
            <a:pPr>
              <a:lnSpc>
                <a:spcPct val="110000"/>
              </a:lnSpc>
              <a:spcBef>
                <a:spcPts val="300"/>
              </a:spcBef>
              <a:buFont typeface="Wingdings" panose="05000000000000000000" pitchFamily="2" charset="2"/>
              <a:buChar char="à"/>
            </a:pPr>
            <a:r>
              <a:rPr lang="sv-SE" sz="2300" dirty="0">
                <a:sym typeface="Wingdings" panose="05000000000000000000" pitchFamily="2" charset="2"/>
              </a:rPr>
              <a:t>Prognoser för produktion och behov </a:t>
            </a:r>
            <a:br>
              <a:rPr lang="sv-SE" sz="2300" dirty="0">
                <a:sym typeface="Wingdings" panose="05000000000000000000" pitchFamily="2" charset="2"/>
              </a:rPr>
            </a:br>
            <a:r>
              <a:rPr lang="sv-SE" sz="2300" dirty="0">
                <a:sym typeface="Wingdings" panose="05000000000000000000" pitchFamily="2" charset="2"/>
              </a:rPr>
              <a:t>(energi, el och effekt 2030 och 2045) </a:t>
            </a:r>
            <a:br>
              <a:rPr lang="sv-SE" sz="2300" dirty="0">
                <a:sym typeface="Wingdings" panose="05000000000000000000" pitchFamily="2" charset="2"/>
              </a:rPr>
            </a:br>
            <a:r>
              <a:rPr lang="sv-SE" sz="2300" dirty="0">
                <a:sym typeface="Wingdings" panose="05000000000000000000" pitchFamily="2" charset="2"/>
              </a:rPr>
              <a:t>+ Handlingsplan.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8391018F-8E12-807E-FCD6-E35A837825B6}"/>
              </a:ext>
            </a:extLst>
          </p:cNvPr>
          <p:cNvSpPr txBox="1">
            <a:spLocks/>
          </p:cNvSpPr>
          <p:nvPr/>
        </p:nvSpPr>
        <p:spPr>
          <a:xfrm>
            <a:off x="6431621" y="2116473"/>
            <a:ext cx="5373385" cy="4308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2438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sv-SE" sz="1900" b="1" dirty="0">
                <a:sym typeface="Wingdings" panose="05000000000000000000" pitchFamily="2" charset="2"/>
              </a:rPr>
              <a:t>Process för färdplan Smarta energisystem</a:t>
            </a:r>
          </a:p>
          <a:p>
            <a:pPr marL="452438">
              <a:lnSpc>
                <a:spcPct val="110000"/>
              </a:lnSpc>
              <a:spcBef>
                <a:spcPts val="300"/>
              </a:spcBef>
            </a:pPr>
            <a:r>
              <a:rPr lang="sv-SE" sz="1900" dirty="0">
                <a:sym typeface="Wingdings" panose="05000000000000000000" pitchFamily="2" charset="2"/>
              </a:rPr>
              <a:t>Förankring rådet dec 2023</a:t>
            </a:r>
          </a:p>
          <a:p>
            <a:pPr marL="452438">
              <a:lnSpc>
                <a:spcPct val="110000"/>
              </a:lnSpc>
              <a:spcBef>
                <a:spcPts val="300"/>
              </a:spcBef>
            </a:pPr>
            <a:r>
              <a:rPr lang="sv-SE" sz="1900" dirty="0">
                <a:sym typeface="Wingdings" panose="05000000000000000000" pitchFamily="2" charset="2"/>
              </a:rPr>
              <a:t>Dialog VD-gruppen energibolagen</a:t>
            </a:r>
          </a:p>
          <a:p>
            <a:pPr marL="452438">
              <a:lnSpc>
                <a:spcPct val="110000"/>
              </a:lnSpc>
              <a:spcBef>
                <a:spcPts val="300"/>
              </a:spcBef>
            </a:pPr>
            <a:r>
              <a:rPr lang="sv-SE" sz="1900" dirty="0">
                <a:sym typeface="Wingdings" panose="05000000000000000000" pitchFamily="2" charset="2"/>
              </a:rPr>
              <a:t>Samordning innovationsplattformen</a:t>
            </a:r>
          </a:p>
          <a:p>
            <a:pPr marL="452438">
              <a:lnSpc>
                <a:spcPct val="110000"/>
              </a:lnSpc>
              <a:spcBef>
                <a:spcPts val="300"/>
              </a:spcBef>
            </a:pPr>
            <a:r>
              <a:rPr lang="sv-SE" sz="1900" dirty="0">
                <a:sym typeface="Wingdings" panose="05000000000000000000" pitchFamily="2" charset="2"/>
              </a:rPr>
              <a:t>Landshövdingen Strategiskt samtal 22 mars</a:t>
            </a:r>
          </a:p>
          <a:p>
            <a:pPr marL="452438">
              <a:lnSpc>
                <a:spcPct val="110000"/>
              </a:lnSpc>
              <a:spcBef>
                <a:spcPts val="300"/>
              </a:spcBef>
            </a:pPr>
            <a:r>
              <a:rPr lang="sv-SE" sz="1900" dirty="0"/>
              <a:t>Regional konferens och workshop 23 april</a:t>
            </a:r>
            <a:endParaRPr lang="sv-SE" sz="1900" dirty="0">
              <a:sym typeface="Wingdings" panose="05000000000000000000" pitchFamily="2" charset="2"/>
            </a:endParaRPr>
          </a:p>
          <a:p>
            <a:pPr marL="452438">
              <a:lnSpc>
                <a:spcPct val="110000"/>
              </a:lnSpc>
              <a:spcBef>
                <a:spcPts val="300"/>
              </a:spcBef>
            </a:pPr>
            <a:r>
              <a:rPr lang="sv-SE" sz="1900" dirty="0"/>
              <a:t>Råd 23 maj (och 26 </a:t>
            </a:r>
            <a:r>
              <a:rPr lang="sv-SE" sz="1900" dirty="0" err="1"/>
              <a:t>sept</a:t>
            </a:r>
            <a:r>
              <a:rPr lang="sv-SE" sz="1900" dirty="0"/>
              <a:t>).</a:t>
            </a:r>
            <a:br>
              <a:rPr lang="sv-SE" sz="1800" b="1" dirty="0">
                <a:latin typeface="OriginalGaramondBTRoman"/>
              </a:rPr>
            </a:br>
            <a:endParaRPr lang="sv-SE" sz="1800" dirty="0">
              <a:latin typeface="OriginalGaramondBTRoman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2E34811A-61FF-ECE0-7BA6-ED4C810A9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4331" y="365125"/>
            <a:ext cx="909469" cy="90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430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Länsstyrelsen Dalarnas logotype.">
            <a:extLst>
              <a:ext uri="{FF2B5EF4-FFF2-40B4-BE49-F238E27FC236}">
                <a16:creationId xmlns:a16="http://schemas.microsoft.com/office/drawing/2014/main" id="{079A9340-3ED9-6B24-417F-FFA5A72830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51010" y="6342920"/>
            <a:ext cx="848591" cy="400050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EC18BCC9-33F0-73E7-89E9-8E4279E1EE7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2273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DB6E03"/>
                </a:solidFill>
                <a:latin typeface="Eras Medium ITC" panose="020B0602030504020804" pitchFamily="34" charset="77"/>
                <a:ea typeface="+mj-ea"/>
                <a:cs typeface="+mj-cs"/>
              </a:defRPr>
            </a:lvl1pPr>
          </a:lstStyle>
          <a:p>
            <a:r>
              <a:rPr lang="sv-SE" sz="3600" dirty="0"/>
              <a:t>Regional energi-</a:t>
            </a:r>
            <a:br>
              <a:rPr lang="sv-SE" sz="3600" dirty="0"/>
            </a:br>
            <a:r>
              <a:rPr lang="sv-SE" sz="3600" dirty="0"/>
              <a:t>konferens 23 april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E1EEEFA1-EFF6-3218-F8B0-768EA79E6B23}"/>
              </a:ext>
            </a:extLst>
          </p:cNvPr>
          <p:cNvSpPr txBox="1"/>
          <p:nvPr/>
        </p:nvSpPr>
        <p:spPr>
          <a:xfrm>
            <a:off x="930668" y="2323974"/>
            <a:ext cx="25317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hlinkClick r:id="rId4"/>
              </a:rPr>
              <a:t>www.energiintelligent.se/energisystem/elsystem/effekt4dalarna/</a:t>
            </a:r>
            <a:endParaRPr lang="sv-SE" dirty="0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3CD2561D-591A-4EB5-58F7-6C7ACF150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7246" y="369332"/>
            <a:ext cx="4412518" cy="637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613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ED7227-CA91-37F6-0D3D-B74B4097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Aktiviteter 2024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75C343DB-A80A-3BD2-B42C-358453813379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4919609" cy="46910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2400" b="1" dirty="0">
                <a:latin typeface="OriginalGaramondBTRoman"/>
              </a:rPr>
              <a:t>Plan för HÖSTEN 2024</a:t>
            </a:r>
            <a:endParaRPr lang="sv-SE" sz="2400" b="1" dirty="0">
              <a:latin typeface="OriginalGaramondBTRoman"/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sv-SE" sz="1800" b="1" dirty="0">
                <a:latin typeface="OriginalGaramondBTRoman"/>
              </a:rPr>
              <a:t>EFFEKT4Dalarna genomförande</a:t>
            </a:r>
            <a:br>
              <a:rPr lang="sv-SE" sz="1800" b="1" dirty="0">
                <a:latin typeface="OriginalGaramondBTRoman"/>
              </a:rPr>
            </a:br>
            <a:r>
              <a:rPr lang="sv-SE" sz="1800" b="1" dirty="0">
                <a:latin typeface="OriginalGaramondBTRoman"/>
              </a:rPr>
              <a:t>- </a:t>
            </a:r>
            <a:r>
              <a:rPr lang="sv-SE" sz="1800" dirty="0">
                <a:latin typeface="OriginalGaramondBTRoman"/>
              </a:rPr>
              <a:t>Nätplanering, flexibilitet, utvecklingsarbete</a:t>
            </a:r>
            <a:br>
              <a:rPr lang="sv-SE" sz="1800" dirty="0">
                <a:latin typeface="OriginalGaramondBTRoman"/>
              </a:rPr>
            </a:br>
            <a:r>
              <a:rPr lang="sv-SE" sz="1800" dirty="0">
                <a:latin typeface="OriginalGaramondBTRoman"/>
              </a:rPr>
              <a:t>- Nätutvecklingsplaner (output/samråd)</a:t>
            </a:r>
            <a:br>
              <a:rPr lang="sv-SE" sz="1800" dirty="0">
                <a:latin typeface="OriginalGaramondBTRoman"/>
              </a:rPr>
            </a:br>
            <a:r>
              <a:rPr lang="sv-SE" sz="1800" dirty="0">
                <a:latin typeface="OriginalGaramondBTRoman"/>
              </a:rPr>
              <a:t>- Forum för samverkan om elförsörjning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br>
              <a:rPr lang="sv-SE" sz="1800" dirty="0">
                <a:latin typeface="OriginalGaramondBTRoman"/>
              </a:rPr>
            </a:br>
            <a:r>
              <a:rPr lang="sv-SE" sz="1800" b="1" dirty="0">
                <a:latin typeface="OriginalGaramondBTRoman"/>
              </a:rPr>
              <a:t>Uppdatering av regionala energi- och klimatstrategin</a:t>
            </a:r>
            <a:endParaRPr lang="sv-SE" sz="1800" dirty="0">
              <a:latin typeface="OriginalGaramondBTRoman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endParaRPr lang="sv-SE" sz="1800" dirty="0">
              <a:latin typeface="OriginalGaramondBTRoman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sv-SE" sz="1800" b="1" dirty="0">
                <a:latin typeface="OriginalGaramondBTRoman"/>
              </a:rPr>
              <a:t>Stöd till kommuner från länsstyrelsen (ambition)</a:t>
            </a:r>
            <a:br>
              <a:rPr lang="sv-SE" sz="1800" dirty="0">
                <a:latin typeface="OriginalGaramondBTRoman"/>
              </a:rPr>
            </a:br>
            <a:r>
              <a:rPr lang="sv-SE" sz="1800" dirty="0">
                <a:latin typeface="OriginalGaramondBTRoman"/>
              </a:rPr>
              <a:t>- Faktaunderlag (energi, el- och effektbalans)</a:t>
            </a:r>
            <a:br>
              <a:rPr lang="sv-SE" sz="1800" dirty="0">
                <a:latin typeface="OriginalGaramondBTRoman"/>
              </a:rPr>
            </a:br>
            <a:r>
              <a:rPr lang="sv-SE" sz="1800" dirty="0">
                <a:latin typeface="OriginalGaramondBTRoman"/>
              </a:rPr>
              <a:t>- Vindkraftsplanering</a:t>
            </a:r>
            <a:br>
              <a:rPr lang="sv-SE" sz="1800" dirty="0">
                <a:latin typeface="OriginalGaramondBTRoman"/>
              </a:rPr>
            </a:br>
            <a:r>
              <a:rPr lang="sv-SE" sz="1800" dirty="0">
                <a:latin typeface="OriginalGaramondBTRoman"/>
              </a:rPr>
              <a:t>- Processtöd Lagen om kommunal energiplanering</a:t>
            </a:r>
            <a:br>
              <a:rPr lang="sv-SE" sz="1800" dirty="0">
                <a:latin typeface="OriginalGaramondBTRoman"/>
              </a:rPr>
            </a:br>
            <a:br>
              <a:rPr lang="sv-SE" sz="1200" dirty="0">
                <a:latin typeface="OriginalGaramondBTRoman"/>
              </a:rPr>
            </a:br>
            <a:r>
              <a:rPr lang="sv-SE" sz="1200" dirty="0">
                <a:latin typeface="OriginalGaramondBTRoman"/>
                <a:sym typeface="Wingdings" panose="05000000000000000000" pitchFamily="2" charset="2"/>
              </a:rPr>
              <a:t> </a:t>
            </a:r>
            <a:r>
              <a:rPr lang="sv-SE" sz="1800" dirty="0">
                <a:latin typeface="OriginalGaramondBTRoman"/>
              </a:rPr>
              <a:t>Möjlighet skapa projekt med finansiering Energimyndigheten för kommuner som vill samverka kring energiplanering.</a:t>
            </a:r>
            <a:br>
              <a:rPr lang="sv-SE" sz="1800" dirty="0">
                <a:latin typeface="OriginalGaramondBTRoman"/>
              </a:rPr>
            </a:br>
            <a:endParaRPr lang="sv-SE" sz="1800" dirty="0">
              <a:latin typeface="OriginalGaramondBTRoman"/>
            </a:endParaRP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8A1A96D5-89F5-20D5-253B-53304CFFC3E7}"/>
              </a:ext>
            </a:extLst>
          </p:cNvPr>
          <p:cNvSpPr txBox="1">
            <a:spLocks/>
          </p:cNvSpPr>
          <p:nvPr/>
        </p:nvSpPr>
        <p:spPr>
          <a:xfrm>
            <a:off x="5940175" y="1690687"/>
            <a:ext cx="4919609" cy="4691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2400" b="1" dirty="0">
                <a:latin typeface="OriginalGaramondBTRoman"/>
              </a:rPr>
              <a:t>Plan för 2025</a:t>
            </a:r>
            <a:endParaRPr lang="sv-SE" sz="2400" b="1" dirty="0">
              <a:latin typeface="OriginalGaramondBTRoman"/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sv-SE" sz="1800" b="1" dirty="0">
                <a:latin typeface="OriginalGaramondBTRoman"/>
              </a:rPr>
              <a:t>EFFEKT4Dalarna genomförande</a:t>
            </a:r>
            <a:br>
              <a:rPr lang="sv-SE" sz="1800" b="1" dirty="0">
                <a:latin typeface="OriginalGaramondBTRoman"/>
              </a:rPr>
            </a:br>
            <a:r>
              <a:rPr lang="sv-SE" sz="1800" b="1" dirty="0">
                <a:latin typeface="OriginalGaramondBTRoman"/>
              </a:rPr>
              <a:t>- </a:t>
            </a:r>
            <a:r>
              <a:rPr lang="sv-SE" sz="1800" dirty="0">
                <a:latin typeface="OriginalGaramondBTRoman"/>
              </a:rPr>
              <a:t>Nätplanering, flexibilitet, utvecklingsarbete</a:t>
            </a:r>
            <a:br>
              <a:rPr lang="sv-SE" sz="1800" dirty="0">
                <a:latin typeface="OriginalGaramondBTRoman"/>
              </a:rPr>
            </a:br>
            <a:r>
              <a:rPr lang="sv-SE" sz="1800" dirty="0">
                <a:latin typeface="OriginalGaramondBTRoman"/>
              </a:rPr>
              <a:t>- Forum för samverkan om elförsörjning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br>
              <a:rPr lang="sv-SE" sz="1800" dirty="0">
                <a:latin typeface="OriginalGaramondBTRoman"/>
              </a:rPr>
            </a:br>
            <a:br>
              <a:rPr lang="sv-SE" sz="1800" dirty="0">
                <a:latin typeface="OriginalGaramondBTRoman"/>
              </a:rPr>
            </a:br>
            <a:r>
              <a:rPr lang="sv-SE" sz="1800" b="1" dirty="0">
                <a:latin typeface="OriginalGaramondBTRoman"/>
              </a:rPr>
              <a:t>Samråd och beslut om uppdaterad regional energi- och klimatstrategi</a:t>
            </a:r>
            <a:endParaRPr lang="sv-SE" sz="1800" dirty="0">
              <a:latin typeface="OriginalGaramondBTRoman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endParaRPr lang="sv-SE" sz="1800" b="1" dirty="0">
              <a:latin typeface="OriginalGaramondBTRoman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sv-SE" sz="1800" b="1" dirty="0">
                <a:latin typeface="OriginalGaramondBTRoman"/>
              </a:rPr>
              <a:t>Stöd till kommuner från länsstyrelsen</a:t>
            </a:r>
            <a:br>
              <a:rPr lang="sv-SE" sz="1800" dirty="0">
                <a:latin typeface="OriginalGaramondBTRoman"/>
              </a:rPr>
            </a:br>
            <a:r>
              <a:rPr lang="sv-SE" sz="1800" dirty="0">
                <a:latin typeface="OriginalGaramondBTRoman"/>
              </a:rPr>
              <a:t>- Faktaunderlag (energi, el- och effektbalans)</a:t>
            </a:r>
            <a:br>
              <a:rPr lang="sv-SE" sz="1800" dirty="0">
                <a:latin typeface="OriginalGaramondBTRoman"/>
              </a:rPr>
            </a:br>
            <a:r>
              <a:rPr lang="sv-SE" sz="1800" dirty="0">
                <a:latin typeface="OriginalGaramondBTRoman"/>
              </a:rPr>
              <a:t>- Vindkraftsplanering</a:t>
            </a:r>
            <a:br>
              <a:rPr lang="sv-SE" sz="1800" dirty="0">
                <a:latin typeface="OriginalGaramondBTRoman"/>
              </a:rPr>
            </a:br>
            <a:r>
              <a:rPr lang="sv-SE" sz="1800" dirty="0">
                <a:latin typeface="OriginalGaramondBTRoman"/>
              </a:rPr>
              <a:t>- Processtöd Lagen om kommunal energiplanering </a:t>
            </a:r>
            <a:br>
              <a:rPr lang="sv-SE" sz="1800" dirty="0">
                <a:latin typeface="OriginalGaramondBTRoman"/>
              </a:rPr>
            </a:br>
            <a:r>
              <a:rPr lang="sv-SE" sz="1800" dirty="0">
                <a:latin typeface="OriginalGaramondBTRoman"/>
              </a:rPr>
              <a:t>- Processtöd energi- och klimatstrategier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endParaRPr lang="sv-SE" sz="1800" dirty="0">
              <a:latin typeface="OriginalGaramondBTRoman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endParaRPr lang="sv-SE" sz="1800" dirty="0">
              <a:latin typeface="OriginalGaramondBTRoman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endParaRPr lang="sv-SE" sz="1800" b="1" dirty="0">
              <a:latin typeface="OriginalGaramondBTRoman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9DA7A743-5D49-DFA5-DE26-0AC4F338E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4331" y="365125"/>
            <a:ext cx="909469" cy="90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ED7227-CA91-37F6-0D3D-B74B4097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Kommunsammanfattning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9DA7A743-5D49-DFA5-DE26-0AC4F338E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4331" y="365125"/>
            <a:ext cx="909469" cy="909469"/>
          </a:xfrm>
          <a:prstGeom prst="rect">
            <a:avLst/>
          </a:prstGeom>
        </p:spPr>
      </p:pic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360D921B-371C-79E6-422B-4694285402D2}"/>
              </a:ext>
            </a:extLst>
          </p:cNvPr>
          <p:cNvSpPr txBox="1">
            <a:spLocks/>
          </p:cNvSpPr>
          <p:nvPr/>
        </p:nvSpPr>
        <p:spPr>
          <a:xfrm>
            <a:off x="838200" y="1601789"/>
            <a:ext cx="10288712" cy="4379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sv-SE" sz="2000" b="1" dirty="0">
                <a:sym typeface="Wingdings" panose="05000000000000000000" pitchFamily="2" charset="2"/>
              </a:rPr>
              <a:t>Möjligheter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sv-SE" sz="2000" dirty="0">
                <a:sym typeface="Wingdings" panose="05000000000000000000" pitchFamily="2" charset="2"/>
              </a:rPr>
              <a:t>Nu			Utse ansvariga för energifrågor. Planera för planering.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sv-SE" sz="2000" dirty="0">
                <a:sym typeface="Wingdings" panose="05000000000000000000" pitchFamily="2" charset="2"/>
              </a:rPr>
              <a:t>Jan-feb 2024		Ge input om framtida elbehov till lokal elnätägare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sv-SE" sz="2000" dirty="0"/>
              <a:t>Mars-april 2024 	Ge input till regionala färdplanen Smarta energisystem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sv-SE" sz="2000" dirty="0"/>
              <a:t>Okt 2024		Lämna synpunkter på nätutvecklingsplaner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sv-SE" sz="2000" dirty="0"/>
              <a:t>Okt 2024 – feb 2025	Delaktiga i uppdatering av regionala energi- och klimatstrategin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sv-SE" sz="2000" dirty="0"/>
              <a:t>F o m höst 2024	Framtagning av plan för lagen om kommunal energiplanering 				ihop med processtöd från länsstyrelsen</a:t>
            </a:r>
            <a:br>
              <a:rPr lang="sv-SE" sz="2000" dirty="0"/>
            </a:br>
            <a:r>
              <a:rPr lang="sv-SE" sz="2000" dirty="0"/>
              <a:t>			Vindkraftsplanering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sv-SE" sz="2000" dirty="0"/>
              <a:t>F o m våren 2025	Uppdatering av kommunala energi- och klimatstrategier ihop med 			processtöd från länsstyrelsen</a:t>
            </a:r>
          </a:p>
        </p:txBody>
      </p:sp>
    </p:spTree>
    <p:extLst>
      <p:ext uri="{BB962C8B-B14F-4D97-AF65-F5344CB8AC3E}">
        <p14:creationId xmlns:p14="http://schemas.microsoft.com/office/powerpoint/2010/main" val="75302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dirty="0"/>
              <a:t>Mycket på gång inom energiplanering….</a:t>
            </a:r>
          </a:p>
        </p:txBody>
      </p:sp>
      <p:sp>
        <p:nvSpPr>
          <p:cNvPr id="18" name="Pratbubbla: rektangel 17">
            <a:extLst>
              <a:ext uri="{FF2B5EF4-FFF2-40B4-BE49-F238E27FC236}">
                <a16:creationId xmlns:a16="http://schemas.microsoft.com/office/drawing/2014/main" id="{84455B36-B7C9-E5F7-F495-8F1936EAC534}"/>
              </a:ext>
            </a:extLst>
          </p:cNvPr>
          <p:cNvSpPr/>
          <p:nvPr/>
        </p:nvSpPr>
        <p:spPr>
          <a:xfrm>
            <a:off x="661011" y="1659552"/>
            <a:ext cx="2819323" cy="642344"/>
          </a:xfrm>
          <a:prstGeom prst="wedgeRectCallout">
            <a:avLst>
              <a:gd name="adj1" fmla="val 64011"/>
              <a:gd name="adj2" fmla="val 13256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b="1" dirty="0">
                <a:solidFill>
                  <a:schemeClr val="tx1"/>
                </a:solidFill>
              </a:rPr>
              <a:t>Dalarnas energibolags färdplan för energisystem</a:t>
            </a:r>
          </a:p>
        </p:txBody>
      </p:sp>
      <p:sp>
        <p:nvSpPr>
          <p:cNvPr id="19" name="Pratbubbla: rektangel 18">
            <a:extLst>
              <a:ext uri="{FF2B5EF4-FFF2-40B4-BE49-F238E27FC236}">
                <a16:creationId xmlns:a16="http://schemas.microsoft.com/office/drawing/2014/main" id="{03C18BE6-C3DB-75D4-7100-62712CEAB515}"/>
              </a:ext>
            </a:extLst>
          </p:cNvPr>
          <p:cNvSpPr/>
          <p:nvPr/>
        </p:nvSpPr>
        <p:spPr>
          <a:xfrm>
            <a:off x="3995228" y="1661140"/>
            <a:ext cx="2100772" cy="642344"/>
          </a:xfrm>
          <a:prstGeom prst="wedgeRectCallout">
            <a:avLst>
              <a:gd name="adj1" fmla="val -21284"/>
              <a:gd name="adj2" fmla="val 13322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b="1" dirty="0">
                <a:solidFill>
                  <a:schemeClr val="tx1"/>
                </a:solidFill>
              </a:rPr>
              <a:t>Färdplan för energi- och klimatstrategin</a:t>
            </a:r>
          </a:p>
        </p:txBody>
      </p:sp>
      <p:sp>
        <p:nvSpPr>
          <p:cNvPr id="21" name="Pratbubbla: rektangel 20">
            <a:extLst>
              <a:ext uri="{FF2B5EF4-FFF2-40B4-BE49-F238E27FC236}">
                <a16:creationId xmlns:a16="http://schemas.microsoft.com/office/drawing/2014/main" id="{2B77D3C3-9E27-7F8B-0237-94560244E117}"/>
              </a:ext>
            </a:extLst>
          </p:cNvPr>
          <p:cNvSpPr/>
          <p:nvPr/>
        </p:nvSpPr>
        <p:spPr>
          <a:xfrm>
            <a:off x="6610894" y="1688151"/>
            <a:ext cx="2100772" cy="642344"/>
          </a:xfrm>
          <a:prstGeom prst="wedgeRectCallout">
            <a:avLst>
              <a:gd name="adj1" fmla="val -77505"/>
              <a:gd name="adj2" fmla="val 11477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b="1" dirty="0">
                <a:solidFill>
                  <a:schemeClr val="tx1"/>
                </a:solidFill>
              </a:rPr>
              <a:t>Färdplan för innovationsstrategin</a:t>
            </a:r>
          </a:p>
        </p:txBody>
      </p:sp>
      <p:sp>
        <p:nvSpPr>
          <p:cNvPr id="22" name="Pratbubbla: rektangel 21">
            <a:extLst>
              <a:ext uri="{FF2B5EF4-FFF2-40B4-BE49-F238E27FC236}">
                <a16:creationId xmlns:a16="http://schemas.microsoft.com/office/drawing/2014/main" id="{3B04F2BE-E83B-8A73-02C6-1FBB05B11711}"/>
              </a:ext>
            </a:extLst>
          </p:cNvPr>
          <p:cNvSpPr/>
          <p:nvPr/>
        </p:nvSpPr>
        <p:spPr>
          <a:xfrm>
            <a:off x="9028151" y="1712726"/>
            <a:ext cx="1716948" cy="554368"/>
          </a:xfrm>
          <a:prstGeom prst="wedgeRectCallout">
            <a:avLst>
              <a:gd name="adj1" fmla="val -135118"/>
              <a:gd name="adj2" fmla="val 15576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b="1" dirty="0">
                <a:solidFill>
                  <a:schemeClr val="tx1"/>
                </a:solidFill>
              </a:rPr>
              <a:t>Vindkraftsplanering</a:t>
            </a:r>
          </a:p>
        </p:txBody>
      </p:sp>
      <p:sp>
        <p:nvSpPr>
          <p:cNvPr id="24" name="Pratbubbla: rektangel 23">
            <a:extLst>
              <a:ext uri="{FF2B5EF4-FFF2-40B4-BE49-F238E27FC236}">
                <a16:creationId xmlns:a16="http://schemas.microsoft.com/office/drawing/2014/main" id="{1D4B288E-66B0-AEFB-E9C1-0D0F899475F9}"/>
              </a:ext>
            </a:extLst>
          </p:cNvPr>
          <p:cNvSpPr/>
          <p:nvPr/>
        </p:nvSpPr>
        <p:spPr>
          <a:xfrm>
            <a:off x="661011" y="3446594"/>
            <a:ext cx="1872466" cy="415985"/>
          </a:xfrm>
          <a:prstGeom prst="wedgeRectCallout">
            <a:avLst>
              <a:gd name="adj1" fmla="val 123367"/>
              <a:gd name="adj2" fmla="val 5432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b="1" dirty="0">
                <a:solidFill>
                  <a:schemeClr val="tx1"/>
                </a:solidFill>
              </a:rPr>
              <a:t>EFFEKT4Dalarna</a:t>
            </a:r>
          </a:p>
        </p:txBody>
      </p:sp>
      <p:sp>
        <p:nvSpPr>
          <p:cNvPr id="25" name="Pratbubbla: rektangel 24">
            <a:extLst>
              <a:ext uri="{FF2B5EF4-FFF2-40B4-BE49-F238E27FC236}">
                <a16:creationId xmlns:a16="http://schemas.microsoft.com/office/drawing/2014/main" id="{84816C51-15A0-03D8-0E9A-E395A749DC5B}"/>
              </a:ext>
            </a:extLst>
          </p:cNvPr>
          <p:cNvSpPr/>
          <p:nvPr/>
        </p:nvSpPr>
        <p:spPr>
          <a:xfrm>
            <a:off x="661011" y="2597061"/>
            <a:ext cx="1793262" cy="554368"/>
          </a:xfrm>
          <a:prstGeom prst="wedgeRectCallout">
            <a:avLst>
              <a:gd name="adj1" fmla="val 138775"/>
              <a:gd name="adj2" fmla="val 8773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b="1" dirty="0">
                <a:solidFill>
                  <a:schemeClr val="tx1"/>
                </a:solidFill>
              </a:rPr>
              <a:t>Nätutvecklingsplaner</a:t>
            </a:r>
          </a:p>
        </p:txBody>
      </p:sp>
      <p:sp>
        <p:nvSpPr>
          <p:cNvPr id="26" name="Pratbubbla: rektangel 25">
            <a:extLst>
              <a:ext uri="{FF2B5EF4-FFF2-40B4-BE49-F238E27FC236}">
                <a16:creationId xmlns:a16="http://schemas.microsoft.com/office/drawing/2014/main" id="{7D2BC54D-02EF-28B2-38FD-A403DD6866FB}"/>
              </a:ext>
            </a:extLst>
          </p:cNvPr>
          <p:cNvSpPr/>
          <p:nvPr/>
        </p:nvSpPr>
        <p:spPr>
          <a:xfrm>
            <a:off x="696036" y="5192125"/>
            <a:ext cx="2016341" cy="778138"/>
          </a:xfrm>
          <a:prstGeom prst="wedgeRectCallout">
            <a:avLst>
              <a:gd name="adj1" fmla="val 119488"/>
              <a:gd name="adj2" fmla="val -11969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b="1" dirty="0">
                <a:solidFill>
                  <a:schemeClr val="tx1"/>
                </a:solidFill>
              </a:rPr>
              <a:t>Regionala handlingsplaner för elektrifiering</a:t>
            </a:r>
          </a:p>
        </p:txBody>
      </p:sp>
      <p:sp>
        <p:nvSpPr>
          <p:cNvPr id="27" name="Pratbubbla: rektangel 26">
            <a:extLst>
              <a:ext uri="{FF2B5EF4-FFF2-40B4-BE49-F238E27FC236}">
                <a16:creationId xmlns:a16="http://schemas.microsoft.com/office/drawing/2014/main" id="{FE18F035-9B6A-17CA-4EC3-4C552CDB6F90}"/>
              </a:ext>
            </a:extLst>
          </p:cNvPr>
          <p:cNvSpPr/>
          <p:nvPr/>
        </p:nvSpPr>
        <p:spPr>
          <a:xfrm>
            <a:off x="3502055" y="5032610"/>
            <a:ext cx="3947097" cy="1097167"/>
          </a:xfrm>
          <a:prstGeom prst="wedgeRectCallout">
            <a:avLst>
              <a:gd name="adj1" fmla="val 3748"/>
              <a:gd name="adj2" fmla="val -8717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b="1" dirty="0">
                <a:solidFill>
                  <a:schemeClr val="tx1"/>
                </a:solidFill>
                <a:latin typeface="OriginalGaramondBTRoman"/>
              </a:rPr>
              <a:t>S</a:t>
            </a:r>
            <a:r>
              <a:rPr lang="sv-SE" sz="1400" b="1" i="0" u="none" strike="noStrike" baseline="0" dirty="0">
                <a:solidFill>
                  <a:schemeClr val="tx1"/>
                </a:solidFill>
                <a:latin typeface="OriginalGaramondBTRoman"/>
              </a:rPr>
              <a:t>töd till och främja samverkan mellan kommuner och andra lokala och regionala aktörer i arbetet med energiplanering och klimatåtgärder</a:t>
            </a:r>
            <a:r>
              <a:rPr lang="sv-SE" sz="1400" b="1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6" name="Pratbubbla: rektangel 5">
            <a:extLst>
              <a:ext uri="{FF2B5EF4-FFF2-40B4-BE49-F238E27FC236}">
                <a16:creationId xmlns:a16="http://schemas.microsoft.com/office/drawing/2014/main" id="{42A48241-85CE-2C91-4C5A-C27F428C1B37}"/>
              </a:ext>
            </a:extLst>
          </p:cNvPr>
          <p:cNvSpPr/>
          <p:nvPr/>
        </p:nvSpPr>
        <p:spPr>
          <a:xfrm>
            <a:off x="8349862" y="5371989"/>
            <a:ext cx="1872466" cy="642344"/>
          </a:xfrm>
          <a:prstGeom prst="wedgeRectCallout">
            <a:avLst>
              <a:gd name="adj1" fmla="val -140747"/>
              <a:gd name="adj2" fmla="val -18102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b="1" dirty="0">
                <a:solidFill>
                  <a:schemeClr val="tx1"/>
                </a:solidFill>
              </a:rPr>
              <a:t>Kommunala energi- och klimatstrategier</a:t>
            </a:r>
          </a:p>
        </p:txBody>
      </p:sp>
      <p:sp>
        <p:nvSpPr>
          <p:cNvPr id="7" name="Pratbubbla: rektangel 6">
            <a:extLst>
              <a:ext uri="{FF2B5EF4-FFF2-40B4-BE49-F238E27FC236}">
                <a16:creationId xmlns:a16="http://schemas.microsoft.com/office/drawing/2014/main" id="{ADF544B8-CDB7-9631-2B4A-F5E7FD6024CA}"/>
              </a:ext>
            </a:extLst>
          </p:cNvPr>
          <p:cNvSpPr/>
          <p:nvPr/>
        </p:nvSpPr>
        <p:spPr>
          <a:xfrm>
            <a:off x="8502958" y="3547458"/>
            <a:ext cx="2767334" cy="554368"/>
          </a:xfrm>
          <a:prstGeom prst="wedgeRectCallout">
            <a:avLst>
              <a:gd name="adj1" fmla="val -104651"/>
              <a:gd name="adj2" fmla="val 2747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b="1" dirty="0">
                <a:solidFill>
                  <a:schemeClr val="tx1"/>
                </a:solidFill>
              </a:rPr>
              <a:t>Beredskapsplanering</a:t>
            </a:r>
          </a:p>
        </p:txBody>
      </p:sp>
      <p:sp>
        <p:nvSpPr>
          <p:cNvPr id="8" name="Pratbubbla: rektangel 7">
            <a:extLst>
              <a:ext uri="{FF2B5EF4-FFF2-40B4-BE49-F238E27FC236}">
                <a16:creationId xmlns:a16="http://schemas.microsoft.com/office/drawing/2014/main" id="{6F4A9510-1399-327E-16F2-0B2F12B225D4}"/>
              </a:ext>
            </a:extLst>
          </p:cNvPr>
          <p:cNvSpPr/>
          <p:nvPr/>
        </p:nvSpPr>
        <p:spPr>
          <a:xfrm>
            <a:off x="8586466" y="2727833"/>
            <a:ext cx="2767334" cy="554368"/>
          </a:xfrm>
          <a:prstGeom prst="wedgeRectCallout">
            <a:avLst>
              <a:gd name="adj1" fmla="val -111994"/>
              <a:gd name="adj2" fmla="val 6641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b="1" dirty="0">
                <a:solidFill>
                  <a:schemeClr val="tx1"/>
                </a:solidFill>
              </a:rPr>
              <a:t>Kortare tillståndstider</a:t>
            </a:r>
          </a:p>
        </p:txBody>
      </p:sp>
      <p:sp>
        <p:nvSpPr>
          <p:cNvPr id="9" name="Pratbubbla: rektangel 8">
            <a:extLst>
              <a:ext uri="{FF2B5EF4-FFF2-40B4-BE49-F238E27FC236}">
                <a16:creationId xmlns:a16="http://schemas.microsoft.com/office/drawing/2014/main" id="{E88BCFC4-2036-AF4A-7688-39A9A3DF24E0}"/>
              </a:ext>
            </a:extLst>
          </p:cNvPr>
          <p:cNvSpPr/>
          <p:nvPr/>
        </p:nvSpPr>
        <p:spPr>
          <a:xfrm>
            <a:off x="8586466" y="4371083"/>
            <a:ext cx="2767334" cy="554368"/>
          </a:xfrm>
          <a:prstGeom prst="wedgeRectCallout">
            <a:avLst>
              <a:gd name="adj1" fmla="val -120255"/>
              <a:gd name="adj2" fmla="val -5499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b="1" dirty="0">
                <a:solidFill>
                  <a:schemeClr val="tx1"/>
                </a:solidFill>
              </a:rPr>
              <a:t>Lagen om kommunal energiplanering</a:t>
            </a:r>
          </a:p>
        </p:txBody>
      </p:sp>
      <p:sp>
        <p:nvSpPr>
          <p:cNvPr id="10" name="Pratbubbla: rektangel 9">
            <a:extLst>
              <a:ext uri="{FF2B5EF4-FFF2-40B4-BE49-F238E27FC236}">
                <a16:creationId xmlns:a16="http://schemas.microsoft.com/office/drawing/2014/main" id="{AFACC410-6EC4-2674-4D12-B813346B81AB}"/>
              </a:ext>
            </a:extLst>
          </p:cNvPr>
          <p:cNvSpPr/>
          <p:nvPr/>
        </p:nvSpPr>
        <p:spPr>
          <a:xfrm>
            <a:off x="661011" y="4175877"/>
            <a:ext cx="1872466" cy="642344"/>
          </a:xfrm>
          <a:prstGeom prst="wedgeRectCallout">
            <a:avLst>
              <a:gd name="adj1" fmla="val 123664"/>
              <a:gd name="adj2" fmla="val -4868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b="1" dirty="0">
                <a:solidFill>
                  <a:schemeClr val="tx1"/>
                </a:solidFill>
              </a:rPr>
              <a:t>Uppdatering av regional energi- och klimatstrategi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895533BF-AA82-2526-A414-C894A70E4B6B}"/>
              </a:ext>
            </a:extLst>
          </p:cNvPr>
          <p:cNvSpPr txBox="1"/>
          <p:nvPr/>
        </p:nvSpPr>
        <p:spPr>
          <a:xfrm>
            <a:off x="3954459" y="2876224"/>
            <a:ext cx="30597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b="1" dirty="0">
                <a:solidFill>
                  <a:srgbClr val="DB6E0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SAM-</a:t>
            </a:r>
            <a:br>
              <a:rPr lang="sv-SE" sz="4400" b="1" dirty="0">
                <a:solidFill>
                  <a:srgbClr val="DB6E0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sv-SE" sz="4400" b="1" dirty="0">
                <a:solidFill>
                  <a:srgbClr val="DB6E0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ORDNING!</a:t>
            </a:r>
          </a:p>
        </p:txBody>
      </p:sp>
    </p:spTree>
    <p:extLst>
      <p:ext uri="{BB962C8B-B14F-4D97-AF65-F5344CB8AC3E}">
        <p14:creationId xmlns:p14="http://schemas.microsoft.com/office/powerpoint/2010/main" val="146006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ED7227-CA91-37F6-0D3D-B74B4097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Roller och aktörer </a:t>
            </a:r>
            <a:r>
              <a:rPr lang="sv-SE" sz="2000" dirty="0"/>
              <a:t>– organisering av energiförsörjning inom EID </a:t>
            </a:r>
            <a:endParaRPr lang="sv-SE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9DA7A743-5D49-DFA5-DE26-0AC4F338E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4331" y="365125"/>
            <a:ext cx="909469" cy="909469"/>
          </a:xfrm>
          <a:prstGeom prst="rect">
            <a:avLst/>
          </a:prstGeom>
        </p:spPr>
      </p:pic>
      <p:sp>
        <p:nvSpPr>
          <p:cNvPr id="4" name="Ellips 3">
            <a:extLst>
              <a:ext uri="{FF2B5EF4-FFF2-40B4-BE49-F238E27FC236}">
                <a16:creationId xmlns:a16="http://schemas.microsoft.com/office/drawing/2014/main" id="{A4E15C4E-0471-2911-910D-1843417D867B}"/>
              </a:ext>
            </a:extLst>
          </p:cNvPr>
          <p:cNvSpPr/>
          <p:nvPr/>
        </p:nvSpPr>
        <p:spPr>
          <a:xfrm>
            <a:off x="1017142" y="1563688"/>
            <a:ext cx="10099496" cy="1325563"/>
          </a:xfrm>
          <a:prstGeom prst="ellipse">
            <a:avLst/>
          </a:prstGeom>
          <a:solidFill>
            <a:srgbClr val="F8E2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>
                <a:solidFill>
                  <a:schemeClr val="tx1"/>
                </a:solidFill>
              </a:rPr>
              <a:t>EFFEKT4Dalarna: Strategiskt forum</a:t>
            </a:r>
          </a:p>
          <a:p>
            <a:pPr algn="ctr"/>
            <a:r>
              <a:rPr lang="sv-SE" sz="1400" b="1" dirty="0">
                <a:solidFill>
                  <a:schemeClr val="tx1"/>
                </a:solidFill>
              </a:rPr>
              <a:t>Roll:</a:t>
            </a:r>
            <a:r>
              <a:rPr lang="sv-SE" sz="1400" dirty="0">
                <a:solidFill>
                  <a:schemeClr val="tx1"/>
                </a:solidFill>
              </a:rPr>
              <a:t> Strategisk styrgrupp för energiförsörjning </a:t>
            </a:r>
            <a:br>
              <a:rPr lang="sv-SE" sz="1400" dirty="0">
                <a:solidFill>
                  <a:schemeClr val="tx1"/>
                </a:solidFill>
              </a:rPr>
            </a:br>
            <a:r>
              <a:rPr lang="sv-SE" sz="1400" b="1" dirty="0">
                <a:solidFill>
                  <a:schemeClr val="tx1"/>
                </a:solidFill>
              </a:rPr>
              <a:t>Syfte:</a:t>
            </a:r>
            <a:r>
              <a:rPr lang="sv-SE" sz="1400" dirty="0">
                <a:solidFill>
                  <a:schemeClr val="tx1"/>
                </a:solidFill>
              </a:rPr>
              <a:t> Stöd i strategiska inriktningar och beslut. VAD.</a:t>
            </a:r>
            <a:br>
              <a:rPr lang="sv-SE" sz="1400" dirty="0">
                <a:solidFill>
                  <a:schemeClr val="tx1"/>
                </a:solidFill>
              </a:rPr>
            </a:br>
            <a:r>
              <a:rPr lang="sv-SE" sz="1400" b="1" dirty="0">
                <a:solidFill>
                  <a:schemeClr val="tx1"/>
                </a:solidFill>
              </a:rPr>
              <a:t>Deltagare:</a:t>
            </a:r>
            <a:r>
              <a:rPr lang="sv-SE" sz="1400" dirty="0">
                <a:solidFill>
                  <a:schemeClr val="tx1"/>
                </a:solidFill>
              </a:rPr>
              <a:t> Dalarnas energibolag nyckelaktörer + några regionnät- och lokalnätägare, </a:t>
            </a:r>
            <a:br>
              <a:rPr lang="sv-SE" sz="1400" dirty="0">
                <a:solidFill>
                  <a:schemeClr val="tx1"/>
                </a:solidFill>
              </a:rPr>
            </a:br>
            <a:r>
              <a:rPr lang="sv-SE" sz="1400" dirty="0">
                <a:solidFill>
                  <a:schemeClr val="tx1"/>
                </a:solidFill>
              </a:rPr>
              <a:t>+ t ex Fortum, </a:t>
            </a:r>
            <a:r>
              <a:rPr lang="sv-SE" sz="1400" dirty="0" err="1">
                <a:solidFill>
                  <a:schemeClr val="tx1"/>
                </a:solidFill>
              </a:rPr>
              <a:t>DalaVind</a:t>
            </a:r>
            <a:r>
              <a:rPr lang="sv-SE" sz="1400" dirty="0">
                <a:solidFill>
                  <a:schemeClr val="tx1"/>
                </a:solidFill>
              </a:rPr>
              <a:t>, Handelskammaren, </a:t>
            </a:r>
            <a:r>
              <a:rPr lang="sv-SE" sz="1400" dirty="0" err="1">
                <a:solidFill>
                  <a:schemeClr val="tx1"/>
                </a:solidFill>
              </a:rPr>
              <a:t>repr</a:t>
            </a:r>
            <a:r>
              <a:rPr lang="sv-SE" sz="1400" dirty="0">
                <a:solidFill>
                  <a:schemeClr val="tx1"/>
                </a:solidFill>
              </a:rPr>
              <a:t> processindustri och kommunförbundet, RD</a:t>
            </a:r>
          </a:p>
          <a:p>
            <a:pPr algn="ctr"/>
            <a:r>
              <a:rPr lang="sv-SE" sz="1400" b="1" dirty="0">
                <a:solidFill>
                  <a:schemeClr val="tx1"/>
                </a:solidFill>
              </a:rPr>
              <a:t>Ansvar: </a:t>
            </a:r>
            <a:r>
              <a:rPr lang="sv-SE" sz="1400" dirty="0">
                <a:solidFill>
                  <a:schemeClr val="tx1"/>
                </a:solidFill>
              </a:rPr>
              <a:t>Länsstyrelsen</a:t>
            </a: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6694AE51-60CD-7C16-A4C1-CB10B6C22F2F}"/>
              </a:ext>
            </a:extLst>
          </p:cNvPr>
          <p:cNvSpPr/>
          <p:nvPr/>
        </p:nvSpPr>
        <p:spPr>
          <a:xfrm>
            <a:off x="1920536" y="3024907"/>
            <a:ext cx="8132184" cy="1212426"/>
          </a:xfrm>
          <a:prstGeom prst="ellipse">
            <a:avLst/>
          </a:prstGeom>
          <a:solidFill>
            <a:srgbClr val="F8E2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>
                <a:solidFill>
                  <a:schemeClr val="tx1"/>
                </a:solidFill>
              </a:rPr>
              <a:t>EFFEKT4Dalarna: Storforum</a:t>
            </a:r>
          </a:p>
          <a:p>
            <a:pPr algn="ctr"/>
            <a:r>
              <a:rPr lang="sv-SE" sz="1400" b="1" dirty="0">
                <a:solidFill>
                  <a:schemeClr val="tx1"/>
                </a:solidFill>
              </a:rPr>
              <a:t>Roll:</a:t>
            </a:r>
            <a:r>
              <a:rPr lang="sv-SE" sz="1400" dirty="0">
                <a:solidFill>
                  <a:schemeClr val="tx1"/>
                </a:solidFill>
              </a:rPr>
              <a:t> Operativ samverkansplattform</a:t>
            </a:r>
            <a:br>
              <a:rPr lang="sv-SE" sz="1400" dirty="0">
                <a:solidFill>
                  <a:schemeClr val="tx1"/>
                </a:solidFill>
              </a:rPr>
            </a:br>
            <a:r>
              <a:rPr lang="sv-SE" sz="1400" b="1" dirty="0">
                <a:solidFill>
                  <a:schemeClr val="tx1"/>
                </a:solidFill>
              </a:rPr>
              <a:t>Syfte:</a:t>
            </a:r>
            <a:r>
              <a:rPr lang="sv-SE" sz="1400" dirty="0">
                <a:solidFill>
                  <a:schemeClr val="tx1"/>
                </a:solidFill>
              </a:rPr>
              <a:t> Förankring, omvärldsdialog, fånga behov, samverkan.</a:t>
            </a:r>
            <a:br>
              <a:rPr lang="sv-SE" sz="1400" dirty="0">
                <a:solidFill>
                  <a:schemeClr val="tx1"/>
                </a:solidFill>
              </a:rPr>
            </a:br>
            <a:r>
              <a:rPr lang="sv-SE" sz="1400" b="1" dirty="0">
                <a:solidFill>
                  <a:schemeClr val="tx1"/>
                </a:solidFill>
              </a:rPr>
              <a:t>Deltagare:</a:t>
            </a:r>
            <a:r>
              <a:rPr lang="sv-SE" sz="1400" dirty="0">
                <a:solidFill>
                  <a:schemeClr val="tx1"/>
                </a:solidFill>
              </a:rPr>
              <a:t> Efter behov</a:t>
            </a:r>
            <a:br>
              <a:rPr lang="sv-SE" sz="1400" dirty="0">
                <a:solidFill>
                  <a:schemeClr val="tx1"/>
                </a:solidFill>
              </a:rPr>
            </a:br>
            <a:r>
              <a:rPr lang="sv-SE" sz="1400" b="1" dirty="0">
                <a:solidFill>
                  <a:schemeClr val="tx1"/>
                </a:solidFill>
              </a:rPr>
              <a:t>Ansvar: </a:t>
            </a:r>
            <a:r>
              <a:rPr lang="sv-SE" sz="1400" dirty="0">
                <a:solidFill>
                  <a:schemeClr val="tx1"/>
                </a:solidFill>
              </a:rPr>
              <a:t>Länsstyrelsen, </a:t>
            </a:r>
            <a:r>
              <a:rPr lang="sv-SE" sz="1400" dirty="0" err="1">
                <a:solidFill>
                  <a:schemeClr val="tx1"/>
                </a:solidFill>
              </a:rPr>
              <a:t>High</a:t>
            </a:r>
            <a:r>
              <a:rPr lang="sv-SE" sz="1400" dirty="0">
                <a:solidFill>
                  <a:schemeClr val="tx1"/>
                </a:solidFill>
              </a:rPr>
              <a:t> </a:t>
            </a:r>
            <a:r>
              <a:rPr lang="sv-SE" sz="1400" dirty="0" err="1">
                <a:solidFill>
                  <a:schemeClr val="tx1"/>
                </a:solidFill>
              </a:rPr>
              <a:t>Voltage</a:t>
            </a:r>
            <a:r>
              <a:rPr lang="sv-SE" sz="1400" dirty="0">
                <a:solidFill>
                  <a:schemeClr val="tx1"/>
                </a:solidFill>
              </a:rPr>
              <a:t> </a:t>
            </a:r>
            <a:r>
              <a:rPr lang="sv-SE" sz="1400" dirty="0" err="1">
                <a:solidFill>
                  <a:schemeClr val="tx1"/>
                </a:solidFill>
              </a:rPr>
              <a:t>Valley</a:t>
            </a:r>
            <a:r>
              <a:rPr lang="sv-SE" sz="1400" dirty="0">
                <a:solidFill>
                  <a:schemeClr val="tx1"/>
                </a:solidFill>
              </a:rPr>
              <a:t>, RD</a:t>
            </a:r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EC2089BA-1376-5429-EBAA-A55A1863A7C5}"/>
              </a:ext>
            </a:extLst>
          </p:cNvPr>
          <p:cNvSpPr/>
          <p:nvPr/>
        </p:nvSpPr>
        <p:spPr>
          <a:xfrm>
            <a:off x="534256" y="4087815"/>
            <a:ext cx="3527461" cy="2625512"/>
          </a:xfrm>
          <a:prstGeom prst="ellipse">
            <a:avLst/>
          </a:prstGeom>
          <a:solidFill>
            <a:srgbClr val="F8E2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>
                <a:solidFill>
                  <a:schemeClr val="tx1"/>
                </a:solidFill>
              </a:rPr>
              <a:t>EFFEKT4Dalarna: Arbetsgrupp </a:t>
            </a:r>
          </a:p>
          <a:p>
            <a:pPr algn="ctr"/>
            <a:r>
              <a:rPr lang="sv-SE" sz="1400" b="1" dirty="0">
                <a:solidFill>
                  <a:schemeClr val="tx1"/>
                </a:solidFill>
              </a:rPr>
              <a:t>Roll:</a:t>
            </a:r>
            <a:r>
              <a:rPr lang="sv-SE" sz="1400" dirty="0">
                <a:solidFill>
                  <a:schemeClr val="tx1"/>
                </a:solidFill>
              </a:rPr>
              <a:t> Operativt genomförande</a:t>
            </a:r>
            <a:br>
              <a:rPr lang="sv-SE" sz="1400" dirty="0">
                <a:solidFill>
                  <a:schemeClr val="tx1"/>
                </a:solidFill>
              </a:rPr>
            </a:br>
            <a:r>
              <a:rPr lang="sv-SE" sz="1400" b="1" dirty="0">
                <a:solidFill>
                  <a:schemeClr val="tx1"/>
                </a:solidFill>
              </a:rPr>
              <a:t>Syfte:</a:t>
            </a:r>
            <a:r>
              <a:rPr lang="sv-SE" sz="1400" dirty="0">
                <a:solidFill>
                  <a:schemeClr val="tx1"/>
                </a:solidFill>
              </a:rPr>
              <a:t> Genomföra strategisk inriktning. HUR</a:t>
            </a:r>
            <a:br>
              <a:rPr lang="sv-SE" sz="1400" dirty="0">
                <a:solidFill>
                  <a:schemeClr val="tx1"/>
                </a:solidFill>
              </a:rPr>
            </a:br>
            <a:r>
              <a:rPr lang="sv-SE" sz="1400" b="1" dirty="0">
                <a:solidFill>
                  <a:schemeClr val="tx1"/>
                </a:solidFill>
              </a:rPr>
              <a:t>Deltagare:</a:t>
            </a:r>
            <a:r>
              <a:rPr lang="sv-SE" sz="1400" dirty="0">
                <a:solidFill>
                  <a:schemeClr val="tx1"/>
                </a:solidFill>
              </a:rPr>
              <a:t> Lokala och regionala elnätägare, </a:t>
            </a:r>
            <a:r>
              <a:rPr lang="sv-SE" sz="1400" dirty="0" err="1">
                <a:solidFill>
                  <a:schemeClr val="tx1"/>
                </a:solidFill>
              </a:rPr>
              <a:t>SvK</a:t>
            </a:r>
            <a:r>
              <a:rPr lang="sv-SE" sz="1400" dirty="0">
                <a:solidFill>
                  <a:schemeClr val="tx1"/>
                </a:solidFill>
              </a:rPr>
              <a:t>, </a:t>
            </a:r>
            <a:r>
              <a:rPr lang="sv-SE" sz="1400" dirty="0" err="1">
                <a:solidFill>
                  <a:schemeClr val="tx1"/>
                </a:solidFill>
              </a:rPr>
              <a:t>Lst</a:t>
            </a:r>
            <a:r>
              <a:rPr lang="sv-SE" sz="1400" dirty="0">
                <a:solidFill>
                  <a:schemeClr val="tx1"/>
                </a:solidFill>
              </a:rPr>
              <a:t>, RD</a:t>
            </a:r>
            <a:br>
              <a:rPr lang="sv-SE" sz="1400" dirty="0">
                <a:solidFill>
                  <a:schemeClr val="tx1"/>
                </a:solidFill>
              </a:rPr>
            </a:br>
            <a:r>
              <a:rPr lang="sv-SE" sz="1400" b="1" dirty="0">
                <a:solidFill>
                  <a:schemeClr val="tx1"/>
                </a:solidFill>
              </a:rPr>
              <a:t>Ansvar:</a:t>
            </a:r>
            <a:r>
              <a:rPr lang="sv-SE" sz="1400" dirty="0">
                <a:solidFill>
                  <a:schemeClr val="tx1"/>
                </a:solidFill>
              </a:rPr>
              <a:t> </a:t>
            </a:r>
            <a:r>
              <a:rPr lang="sv-SE" sz="1400" dirty="0" err="1">
                <a:solidFill>
                  <a:schemeClr val="tx1"/>
                </a:solidFill>
              </a:rPr>
              <a:t>High</a:t>
            </a:r>
            <a:r>
              <a:rPr lang="sv-SE" sz="1400" dirty="0">
                <a:solidFill>
                  <a:schemeClr val="tx1"/>
                </a:solidFill>
              </a:rPr>
              <a:t> </a:t>
            </a:r>
            <a:r>
              <a:rPr lang="sv-SE" sz="1400" dirty="0" err="1">
                <a:solidFill>
                  <a:schemeClr val="tx1"/>
                </a:solidFill>
              </a:rPr>
              <a:t>Voltage</a:t>
            </a:r>
            <a:r>
              <a:rPr lang="sv-SE" sz="1400" dirty="0">
                <a:solidFill>
                  <a:schemeClr val="tx1"/>
                </a:solidFill>
              </a:rPr>
              <a:t> </a:t>
            </a:r>
            <a:r>
              <a:rPr lang="sv-SE" sz="1400" dirty="0" err="1">
                <a:solidFill>
                  <a:schemeClr val="tx1"/>
                </a:solidFill>
              </a:rPr>
              <a:t>Valley</a:t>
            </a:r>
            <a:endParaRPr lang="sv-SE" sz="1400" dirty="0">
              <a:solidFill>
                <a:schemeClr val="tx1"/>
              </a:solidFill>
            </a:endParaRPr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6CF44CE7-9393-6E8A-7BE8-396A769E8F9E}"/>
              </a:ext>
            </a:extLst>
          </p:cNvPr>
          <p:cNvSpPr/>
          <p:nvPr/>
        </p:nvSpPr>
        <p:spPr>
          <a:xfrm>
            <a:off x="4876170" y="5147429"/>
            <a:ext cx="1692587" cy="1376738"/>
          </a:xfrm>
          <a:prstGeom prst="ellipse">
            <a:avLst/>
          </a:prstGeom>
          <a:solidFill>
            <a:srgbClr val="F8E2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>
                <a:solidFill>
                  <a:schemeClr val="tx1"/>
                </a:solidFill>
              </a:rPr>
              <a:t>Plattform för innovations-området Smarta energisystem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6016E1B3-08DA-23C7-3AFF-C440CB287318}"/>
              </a:ext>
            </a:extLst>
          </p:cNvPr>
          <p:cNvSpPr txBox="1"/>
          <p:nvPr/>
        </p:nvSpPr>
        <p:spPr>
          <a:xfrm>
            <a:off x="5018926" y="4501063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800" dirty="0">
                <a:solidFill>
                  <a:schemeClr val="tx1"/>
                </a:solidFill>
              </a:rPr>
              <a:t>Andra processer/ samverkan, </a:t>
            </a:r>
            <a:r>
              <a:rPr lang="sv-SE" dirty="0" err="1"/>
              <a:t>bl</a:t>
            </a:r>
            <a:r>
              <a:rPr lang="sv-SE" dirty="0"/>
              <a:t> a</a:t>
            </a:r>
            <a:r>
              <a:rPr lang="sv-SE" sz="1800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52C47411-764F-0BB7-9E4E-04040C18B451}"/>
              </a:ext>
            </a:extLst>
          </p:cNvPr>
          <p:cNvSpPr/>
          <p:nvPr/>
        </p:nvSpPr>
        <p:spPr>
          <a:xfrm>
            <a:off x="6742326" y="5163284"/>
            <a:ext cx="1281768" cy="994997"/>
          </a:xfrm>
          <a:prstGeom prst="ellipse">
            <a:avLst/>
          </a:prstGeom>
          <a:solidFill>
            <a:srgbClr val="F8E2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>
                <a:solidFill>
                  <a:schemeClr val="tx1"/>
                </a:solidFill>
              </a:rPr>
              <a:t>Mid Sweden Hydrogen </a:t>
            </a:r>
            <a:r>
              <a:rPr lang="sv-SE" sz="1400" dirty="0" err="1">
                <a:solidFill>
                  <a:schemeClr val="tx1"/>
                </a:solidFill>
              </a:rPr>
              <a:t>Valley</a:t>
            </a:r>
            <a:endParaRPr lang="sv-SE" sz="1400" dirty="0">
              <a:solidFill>
                <a:schemeClr val="tx1"/>
              </a:solidFill>
            </a:endParaRPr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7ACB169B-64F6-3FEB-0221-FCCD47FCC6A9}"/>
              </a:ext>
            </a:extLst>
          </p:cNvPr>
          <p:cNvSpPr/>
          <p:nvPr/>
        </p:nvSpPr>
        <p:spPr>
          <a:xfrm>
            <a:off x="7984753" y="5851666"/>
            <a:ext cx="894628" cy="712747"/>
          </a:xfrm>
          <a:prstGeom prst="ellipse">
            <a:avLst/>
          </a:prstGeom>
          <a:solidFill>
            <a:srgbClr val="F8E2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>
                <a:solidFill>
                  <a:schemeClr val="tx1"/>
                </a:solidFill>
              </a:rPr>
              <a:t>SOLVE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2EF5103B-000F-4C33-15C7-8EE4833C0B93}"/>
              </a:ext>
            </a:extLst>
          </p:cNvPr>
          <p:cNvSpPr txBox="1"/>
          <p:nvPr/>
        </p:nvSpPr>
        <p:spPr>
          <a:xfrm rot="829457">
            <a:off x="9132955" y="1795116"/>
            <a:ext cx="10479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FÖRSLAG</a:t>
            </a:r>
          </a:p>
        </p:txBody>
      </p:sp>
      <p:sp>
        <p:nvSpPr>
          <p:cNvPr id="14" name="Ellips 13">
            <a:extLst>
              <a:ext uri="{FF2B5EF4-FFF2-40B4-BE49-F238E27FC236}">
                <a16:creationId xmlns:a16="http://schemas.microsoft.com/office/drawing/2014/main" id="{D2071BD3-1394-FE64-8176-87FDFC3E742E}"/>
              </a:ext>
            </a:extLst>
          </p:cNvPr>
          <p:cNvSpPr/>
          <p:nvPr/>
        </p:nvSpPr>
        <p:spPr>
          <a:xfrm>
            <a:off x="9969928" y="5564366"/>
            <a:ext cx="948806" cy="909469"/>
          </a:xfrm>
          <a:prstGeom prst="ellipse">
            <a:avLst/>
          </a:prstGeom>
          <a:solidFill>
            <a:srgbClr val="F8E2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>
                <a:solidFill>
                  <a:schemeClr val="tx1"/>
                </a:solidFill>
              </a:rPr>
              <a:t>Fjärr-värme</a:t>
            </a:r>
          </a:p>
        </p:txBody>
      </p:sp>
      <p:sp>
        <p:nvSpPr>
          <p:cNvPr id="15" name="Ellips 14">
            <a:extLst>
              <a:ext uri="{FF2B5EF4-FFF2-40B4-BE49-F238E27FC236}">
                <a16:creationId xmlns:a16="http://schemas.microsoft.com/office/drawing/2014/main" id="{5A014ADE-D97B-066A-227B-9AF25FE4F645}"/>
              </a:ext>
            </a:extLst>
          </p:cNvPr>
          <p:cNvSpPr/>
          <p:nvPr/>
        </p:nvSpPr>
        <p:spPr>
          <a:xfrm>
            <a:off x="8651215" y="4881419"/>
            <a:ext cx="1401505" cy="1144339"/>
          </a:xfrm>
          <a:prstGeom prst="ellipse">
            <a:avLst/>
          </a:prstGeom>
          <a:solidFill>
            <a:srgbClr val="F8E2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dirty="0">
                <a:solidFill>
                  <a:schemeClr val="tx1"/>
                </a:solidFill>
              </a:rPr>
              <a:t>VD-gruppen Energi-bolagen</a:t>
            </a:r>
          </a:p>
        </p:txBody>
      </p:sp>
    </p:spTree>
    <p:extLst>
      <p:ext uri="{BB962C8B-B14F-4D97-AF65-F5344CB8AC3E}">
        <p14:creationId xmlns:p14="http://schemas.microsoft.com/office/powerpoint/2010/main" val="39600276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486AA377-2ABC-4CD8-AADD-A0029CC53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664" y="1456633"/>
            <a:ext cx="5790874" cy="367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94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ED7227-CA91-37F6-0D3D-B74B4097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Gruppdiskussioner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9DA7A743-5D49-DFA5-DE26-0AC4F338E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4331" y="365125"/>
            <a:ext cx="909469" cy="909469"/>
          </a:xfrm>
          <a:prstGeom prst="rect">
            <a:avLst/>
          </a:prstGeom>
        </p:spPr>
      </p:pic>
      <p:sp>
        <p:nvSpPr>
          <p:cNvPr id="4" name="Platshållare för innehåll 5">
            <a:extLst>
              <a:ext uri="{FF2B5EF4-FFF2-40B4-BE49-F238E27FC236}">
                <a16:creationId xmlns:a16="http://schemas.microsoft.com/office/drawing/2014/main" id="{EBA6F9D1-646A-37C5-E3C1-3EA592AA7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6423"/>
            <a:ext cx="10515600" cy="3940539"/>
          </a:xfrm>
        </p:spPr>
        <p:txBody>
          <a:bodyPr/>
          <a:lstStyle/>
          <a:p>
            <a:pPr marL="514350" indent="-514350">
              <a:buAutoNum type="arabicParenR"/>
              <a:tabLst>
                <a:tab pos="985838" algn="l"/>
              </a:tabLst>
            </a:pPr>
            <a:r>
              <a:rPr lang="sv-SE" dirty="0"/>
              <a:t>Vad är er roll? Har ni plan för energiplanering?</a:t>
            </a:r>
            <a:br>
              <a:rPr lang="sv-SE" dirty="0"/>
            </a:br>
            <a:endParaRPr lang="sv-SE" dirty="0"/>
          </a:p>
          <a:p>
            <a:pPr marL="514350" indent="-514350">
              <a:buAutoNum type="arabicParenR"/>
            </a:pPr>
            <a:r>
              <a:rPr lang="sv-SE" dirty="0"/>
              <a:t>Vilka behov av stöd och samordning finns? </a:t>
            </a:r>
            <a:br>
              <a:rPr lang="sv-SE" dirty="0"/>
            </a:br>
            <a:r>
              <a:rPr lang="sv-SE" dirty="0"/>
              <a:t>Hur jobbar vi smartast med detta?</a:t>
            </a:r>
            <a:br>
              <a:rPr lang="sv-SE" dirty="0"/>
            </a:br>
            <a:endParaRPr lang="sv-SE" dirty="0"/>
          </a:p>
          <a:p>
            <a:pPr marL="514350" indent="-514350">
              <a:buAutoNum type="arabicParenR"/>
            </a:pPr>
            <a:r>
              <a:rPr lang="sv-SE" dirty="0"/>
              <a:t>Finns medskick till bildade av strategiskt forum och landshövdingens strategiska samtal 22 mars?</a:t>
            </a:r>
          </a:p>
        </p:txBody>
      </p:sp>
    </p:spTree>
    <p:extLst>
      <p:ext uri="{BB962C8B-B14F-4D97-AF65-F5344CB8AC3E}">
        <p14:creationId xmlns:p14="http://schemas.microsoft.com/office/powerpoint/2010/main" val="29932981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ED7227-CA91-37F6-0D3D-B74B40975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300" y="2092325"/>
            <a:ext cx="8978900" cy="1325563"/>
          </a:xfrm>
        </p:spPr>
        <p:txBody>
          <a:bodyPr>
            <a:normAutofit/>
          </a:bodyPr>
          <a:lstStyle/>
          <a:p>
            <a:r>
              <a:rPr lang="sv-SE" dirty="0"/>
              <a:t>Reflektioner och uppsummering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9DA7A743-5D49-DFA5-DE26-0AC4F338E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4331" y="365125"/>
            <a:ext cx="909469" cy="90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64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8B1A92-AD85-C042-F3B3-A3E8EBD0B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0" y="2103437"/>
            <a:ext cx="9385300" cy="1325563"/>
          </a:xfrm>
        </p:spPr>
        <p:txBody>
          <a:bodyPr/>
          <a:lstStyle/>
          <a:p>
            <a:r>
              <a:rPr lang="sv-SE" dirty="0"/>
              <a:t>Genomförande av energibolagens färdplan för Dalarnas energisystem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F211C77-A971-B22E-F3B7-2011D91B2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50" y="3831330"/>
            <a:ext cx="8636000" cy="523875"/>
          </a:xfrm>
        </p:spPr>
        <p:txBody>
          <a:bodyPr/>
          <a:lstStyle/>
          <a:p>
            <a:pPr marL="0" indent="0" algn="ctr">
              <a:buNone/>
            </a:pPr>
            <a:r>
              <a:rPr lang="sv-SE" dirty="0"/>
              <a:t>Lars Lindblom, Samarkand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8089516-C356-B8B2-9FD1-D85140337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560388"/>
            <a:ext cx="11049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56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3F6F8BC-215C-C06D-9C91-72F434DED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58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ED7227-CA91-37F6-0D3D-B74B4097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Nästa steg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623B267-EFED-72F2-A867-A3990AF98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/>
              <a:t>Konkretisering (handlingsplan) – Omsätta i praktiken</a:t>
            </a:r>
          </a:p>
          <a:p>
            <a:pPr marL="0" indent="0">
              <a:buNone/>
            </a:pPr>
            <a:r>
              <a:rPr lang="sv-SE" dirty="0"/>
              <a:t>Kommunicera bilden</a:t>
            </a:r>
          </a:p>
          <a:p>
            <a:pPr marL="0" indent="0">
              <a:buNone/>
            </a:pPr>
            <a:r>
              <a:rPr lang="sv-SE" dirty="0"/>
              <a:t>Klargöra ansvar och roller</a:t>
            </a:r>
          </a:p>
          <a:p>
            <a:pPr marL="0" indent="0">
              <a:buNone/>
            </a:pPr>
            <a:endParaRPr lang="sv-SE" i="1" dirty="0"/>
          </a:p>
          <a:p>
            <a:r>
              <a:rPr lang="sv-SE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Förenkla, förtydliga och förankra!</a:t>
            </a:r>
          </a:p>
          <a:p>
            <a:r>
              <a:rPr lang="sv-SE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Faktiskt samverkan-dialog. </a:t>
            </a:r>
          </a:p>
          <a:p>
            <a:r>
              <a:rPr lang="sv-SE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Underlätta, inte öka bördan! Inte jobba dubbelt, inte göra saker som redan görs och att det är relevans i det vi faktiskt gör.  </a:t>
            </a:r>
          </a:p>
          <a:p>
            <a:pPr marL="0" indent="0">
              <a:buNone/>
            </a:pPr>
            <a:endParaRPr lang="sv-SE" i="1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94859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8B1A92-AD85-C042-F3B3-A3E8EBD0B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0" y="2103437"/>
            <a:ext cx="9385300" cy="1477045"/>
          </a:xfrm>
        </p:spPr>
        <p:txBody>
          <a:bodyPr>
            <a:noAutofit/>
          </a:bodyPr>
          <a:lstStyle/>
          <a:p>
            <a:r>
              <a:rPr lang="sv-SE" dirty="0"/>
              <a:t>Färdplan för Smarta energisystem</a:t>
            </a:r>
            <a:br>
              <a:rPr lang="sv-SE" dirty="0"/>
            </a:br>
            <a:r>
              <a:rPr lang="sv-SE" dirty="0"/>
              <a:t>- Dalarnas regionala energi- och klimatstrategi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F211C77-A971-B22E-F3B7-2011D91B2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50" y="4137578"/>
            <a:ext cx="8636000" cy="523875"/>
          </a:xfrm>
        </p:spPr>
        <p:txBody>
          <a:bodyPr/>
          <a:lstStyle/>
          <a:p>
            <a:pPr marL="0" indent="0" algn="ctr">
              <a:buNone/>
            </a:pPr>
            <a:r>
              <a:rPr lang="sv-SE" dirty="0"/>
              <a:t>Marit Ragnarsson, Länsstyrelsen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8089516-C356-B8B2-9FD1-D85140337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560388"/>
            <a:ext cx="11049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02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623B267-EFED-72F2-A867-A3990AF98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1300" y="433387"/>
            <a:ext cx="4876800" cy="538321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v-SE" sz="2600" b="1" dirty="0"/>
              <a:t>Färdplaner för varje sektor i strategin</a:t>
            </a:r>
          </a:p>
          <a:p>
            <a:r>
              <a:rPr lang="sv-SE" sz="1900" dirty="0"/>
              <a:t>Färdplan för klimatsmart och energieffektivt Byggande &amp; Boende</a:t>
            </a:r>
          </a:p>
          <a:p>
            <a:r>
              <a:rPr lang="sv-SE" sz="1900" dirty="0"/>
              <a:t>Färdplan för Produktion</a:t>
            </a:r>
          </a:p>
          <a:p>
            <a:r>
              <a:rPr lang="sv-SE" sz="1900" dirty="0"/>
              <a:t>Färdplan för minskad klimatpåverkan Jordbruk</a:t>
            </a:r>
          </a:p>
          <a:p>
            <a:r>
              <a:rPr lang="sv-SE" sz="1900" dirty="0"/>
              <a:t>Färdplan för Hållbara och konkurrenskraftiga godstransporter</a:t>
            </a:r>
          </a:p>
          <a:p>
            <a:r>
              <a:rPr lang="sv-SE" sz="1900" dirty="0"/>
              <a:t>Färdplan för klimatsmart Konsumtion</a:t>
            </a:r>
          </a:p>
          <a:p>
            <a:r>
              <a:rPr lang="sv-SE" sz="1900" dirty="0"/>
              <a:t>Färdplan för Innovation (innovationsstrategin)</a:t>
            </a:r>
          </a:p>
          <a:p>
            <a:pPr marL="0" indent="0">
              <a:buNone/>
            </a:pPr>
            <a:r>
              <a:rPr lang="sv-SE" sz="1900" b="1" dirty="0"/>
              <a:t>+ Färdplan för Smarta energisystem</a:t>
            </a:r>
            <a:br>
              <a:rPr lang="sv-SE" sz="1900" b="1" dirty="0"/>
            </a:br>
            <a:endParaRPr lang="sv-SE" sz="1900" b="1" dirty="0"/>
          </a:p>
          <a:p>
            <a:pPr marL="0" indent="0">
              <a:buNone/>
            </a:pPr>
            <a:r>
              <a:rPr lang="sv-SE" sz="2600" b="1" dirty="0"/>
              <a:t>Nuläge, Möjligheter, Mål, Åtgärder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44687F-57F2-ED65-B2B0-9CAA14F8B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00" y="279400"/>
            <a:ext cx="5257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930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8" id="{2910D596-1BDD-C544-BFCC-58A141BD2E2D}" vid="{222F4C48-B1DE-E94C-8753-7F6DC58197CE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11292</TotalTime>
  <Words>1767</Words>
  <Application>Microsoft Office PowerPoint</Application>
  <PresentationFormat>Bredbild</PresentationFormat>
  <Paragraphs>292</Paragraphs>
  <Slides>43</Slides>
  <Notes>36</Notes>
  <HiddenSlides>1</HiddenSlides>
  <MMClips>0</MMClips>
  <ScaleCrop>false</ScaleCrop>
  <HeadingPairs>
    <vt:vector size="8" baseType="variant">
      <vt:variant>
        <vt:lpstr>Använt teckensnitt</vt:lpstr>
      </vt:variant>
      <vt:variant>
        <vt:i4>9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43</vt:i4>
      </vt:variant>
    </vt:vector>
  </HeadingPairs>
  <TitlesOfParts>
    <vt:vector size="54" baseType="lpstr">
      <vt:lpstr>ADLaM Display</vt:lpstr>
      <vt:lpstr>Arial</vt:lpstr>
      <vt:lpstr>Calibri</vt:lpstr>
      <vt:lpstr>Calibri Light</vt:lpstr>
      <vt:lpstr>Eras Medium ITC</vt:lpstr>
      <vt:lpstr>FuturaEF-Book</vt:lpstr>
      <vt:lpstr>Georgia</vt:lpstr>
      <vt:lpstr>OriginalGaramondBTRoman</vt:lpstr>
      <vt:lpstr>Wingdings</vt:lpstr>
      <vt:lpstr>Office-tema</vt:lpstr>
      <vt:lpstr>think-cell Slide</vt:lpstr>
      <vt:lpstr>  Energiplanering</vt:lpstr>
      <vt:lpstr>PowerPoint-presentation</vt:lpstr>
      <vt:lpstr>PowerPoint-presentation</vt:lpstr>
      <vt:lpstr>Mycket på gång inom energiplanering….</vt:lpstr>
      <vt:lpstr>Genomförande av energibolagens färdplan för Dalarnas energisystem</vt:lpstr>
      <vt:lpstr>PowerPoint-presentation</vt:lpstr>
      <vt:lpstr>Nästa steg</vt:lpstr>
      <vt:lpstr>Färdplan för Smarta energisystem - Dalarnas regionala energi- och klimatstrategi</vt:lpstr>
      <vt:lpstr>PowerPoint-presentation</vt:lpstr>
      <vt:lpstr>Färdplan för smarta energisystem</vt:lpstr>
      <vt:lpstr>Färdplan för Smarta energisystem - Dalarnas innovationsstrategi</vt:lpstr>
      <vt:lpstr>Strategi för smart hållbar specialisering</vt:lpstr>
      <vt:lpstr>Kunskapsområden</vt:lpstr>
      <vt:lpstr>Plattform och färdplan Smarta Energisystem</vt:lpstr>
      <vt:lpstr>Nätutvecklingsplaner</vt:lpstr>
      <vt:lpstr>Process för framtagning av nätutvecklingsplaner</vt:lpstr>
      <vt:lpstr>Sammanfattning</vt:lpstr>
      <vt:lpstr>Vindkraftsplanering</vt:lpstr>
      <vt:lpstr>Regionalt planeringsunderlag</vt:lpstr>
      <vt:lpstr>Landskapskaraktärs-analys Dalarna</vt:lpstr>
      <vt:lpstr>Uppdatering av regional energi- och klimatstrategi - Regeringsuppdrag</vt:lpstr>
      <vt:lpstr>Regional energi- och klimatstrategi</vt:lpstr>
      <vt:lpstr>Regional handlingsplan för elektrifiering - Regeringsuppdrag</vt:lpstr>
      <vt:lpstr>Handlingsplan för elektrifiering</vt:lpstr>
      <vt:lpstr> Stöd till och främja samverkan mellan kommuner och andra lokala och regionala aktörer   - Regeringsuppdrag </vt:lpstr>
      <vt:lpstr>Stöd till kommuner och samverkan</vt:lpstr>
      <vt:lpstr> Lagen om kommunal energiplanering   </vt:lpstr>
      <vt:lpstr>Lagen om kommunal energiplanering</vt:lpstr>
      <vt:lpstr>Innehåll?</vt:lpstr>
      <vt:lpstr> Beredskapsplanering  </vt:lpstr>
      <vt:lpstr> Fysisk planering  </vt:lpstr>
      <vt:lpstr>Fysisk planering</vt:lpstr>
      <vt:lpstr>EFFEKT4Dalarna, genomförandeprojekt</vt:lpstr>
      <vt:lpstr>Projektplan</vt:lpstr>
      <vt:lpstr>Så får vi ihop det…</vt:lpstr>
      <vt:lpstr>Aktiviteter 2024</vt:lpstr>
      <vt:lpstr>PowerPoint-presentation</vt:lpstr>
      <vt:lpstr>Aktiviteter 2024</vt:lpstr>
      <vt:lpstr>Kommunsammanfattning</vt:lpstr>
      <vt:lpstr>Roller och aktörer – organisering av energiförsörjning inom EID </vt:lpstr>
      <vt:lpstr>PowerPoint-presentation</vt:lpstr>
      <vt:lpstr>Gruppdiskussioner</vt:lpstr>
      <vt:lpstr>Reflektioner och uppsummering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Emelie Sandén</dc:creator>
  <cp:lastModifiedBy>Ragnarsson Marit</cp:lastModifiedBy>
  <cp:revision>190</cp:revision>
  <cp:lastPrinted>2024-02-16T06:30:55Z</cp:lastPrinted>
  <dcterms:created xsi:type="dcterms:W3CDTF">2021-02-08T06:03:38Z</dcterms:created>
  <dcterms:modified xsi:type="dcterms:W3CDTF">2024-02-16T06:34:39Z</dcterms:modified>
</cp:coreProperties>
</file>